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Raleway"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VLl0wDz1paw16dqsTyyoazRx+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A53E3F-DCDB-4157-9402-839D2FCE1BE1}">
  <a:tblStyle styleId="{EEA53E3F-DCDB-4157-9402-839D2FCE1BE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59" d="100"/>
          <a:sy n="159" d="100"/>
        </p:scale>
        <p:origin x="72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Maddie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5d70d0026_1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105d70d0026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5d70d0026_1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5d70d0026_14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7847bf61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f7847bf61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Aansh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0e3f28e3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100e3f28e30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Aansh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0e3f28e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100e3f28e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Raven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0e3f28e3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100e3f28e3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Raven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0e3f28e3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00e3f28e30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5510760c1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05510760c1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214f1553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0214f15533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babfac256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fbabfac256_5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7847bf61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f7847bf610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Maddie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6d0ccad6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106d0ccad68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6d0ccad6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06d0ccad6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Zehua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6d0ccad6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06d0ccad6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Zehua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6d0ccad6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06d0ccad6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Zilin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6d0ccad68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06d0ccad68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Yicheng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6d0ccad6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06d0ccad6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Yicheng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0e3f28e3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00e3f28e30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Zixin to write this</a:t>
            </a:r>
            <a:endParaRPr/>
          </a:p>
          <a:p>
            <a:pPr marL="0" lvl="0" indent="0" algn="l" rtl="0">
              <a:lnSpc>
                <a:spcPct val="100000"/>
              </a:lnSpc>
              <a:spcBef>
                <a:spcPts val="0"/>
              </a:spcBef>
              <a:spcAft>
                <a:spcPts val="0"/>
              </a:spcAft>
              <a:buSzPts val="1100"/>
              <a:buNone/>
            </a:pPr>
            <a:r>
              <a:rPr lang="en"/>
              <a:t>Aansh to talk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7847bf610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f7847bf610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Aansh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0e3f28e3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00e3f28e30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f7847bf61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f7847bf610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Maddie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0e3f28e3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100e3f28e30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0e3f28e3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00e3f28e30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00e3f28e3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00e3f28e30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0e3f28e3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00e3f28e30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87b4bc5c2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f87b4bc5c2_3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Maddie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Zixin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7847bf61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f7847bf61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Zixin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7847bf610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f7847bf610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Jingshu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0e3f28e3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100e3f28e30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Jingshu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babfabfd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fbabfabfd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Uli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29"/>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4" name="Google Shape;74;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30"/>
          <p:cNvGrpSpPr/>
          <p:nvPr/>
        </p:nvGrpSpPr>
        <p:grpSpPr>
          <a:xfrm>
            <a:off x="830392" y="4169130"/>
            <a:ext cx="745763" cy="45826"/>
            <a:chOff x="4580561" y="2589004"/>
            <a:chExt cx="1064464" cy="25200"/>
          </a:xfrm>
        </p:grpSpPr>
        <p:sp>
          <p:nvSpPr>
            <p:cNvPr id="77" name="Google Shape;77;p3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30"/>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30"/>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81" name="Google Shape;81;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21"/>
          <p:cNvGrpSpPr/>
          <p:nvPr/>
        </p:nvGrpSpPr>
        <p:grpSpPr>
          <a:xfrm>
            <a:off x="830392" y="1191256"/>
            <a:ext cx="745763" cy="45826"/>
            <a:chOff x="4580561" y="2589004"/>
            <a:chExt cx="1064464" cy="25200"/>
          </a:xfrm>
        </p:grpSpPr>
        <p:sp>
          <p:nvSpPr>
            <p:cNvPr id="14" name="Google Shape;14;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7" name="Google Shape;17;p2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8" name="Google Shape;18;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2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5"/>
          <p:cNvGrpSpPr/>
          <p:nvPr/>
        </p:nvGrpSpPr>
        <p:grpSpPr>
          <a:xfrm>
            <a:off x="830392" y="1191256"/>
            <a:ext cx="745763" cy="45826"/>
            <a:chOff x="4580561" y="2589004"/>
            <a:chExt cx="1064464" cy="25200"/>
          </a:xfrm>
        </p:grpSpPr>
        <p:sp>
          <p:nvSpPr>
            <p:cNvPr id="22" name="Google Shape;22;p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2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5" name="Google Shape;25;p25"/>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6" name="Google Shape;26;p25"/>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7" name="Google Shape;27;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 name="Google Shape;30;p22"/>
          <p:cNvGrpSpPr/>
          <p:nvPr/>
        </p:nvGrpSpPr>
        <p:grpSpPr>
          <a:xfrm>
            <a:off x="830392" y="1191256"/>
            <a:ext cx="745763" cy="45826"/>
            <a:chOff x="4580561" y="2589004"/>
            <a:chExt cx="1064464" cy="25200"/>
          </a:xfrm>
        </p:grpSpPr>
        <p:sp>
          <p:nvSpPr>
            <p:cNvPr id="31" name="Google Shape;31;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 name="Google Shape;33;p2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4" name="Google Shape;34;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35"/>
        <p:cNvGrpSpPr/>
        <p:nvPr/>
      </p:nvGrpSpPr>
      <p:grpSpPr>
        <a:xfrm>
          <a:off x="0" y="0"/>
          <a:ext cx="0" cy="0"/>
          <a:chOff x="0" y="0"/>
          <a:chExt cx="0" cy="0"/>
        </a:xfrm>
      </p:grpSpPr>
      <p:sp>
        <p:nvSpPr>
          <p:cNvPr id="36" name="Google Shape;36;p2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3"/>
          <p:cNvGrpSpPr/>
          <p:nvPr/>
        </p:nvGrpSpPr>
        <p:grpSpPr>
          <a:xfrm>
            <a:off x="830392" y="1191256"/>
            <a:ext cx="745763" cy="45826"/>
            <a:chOff x="4580561" y="2589004"/>
            <a:chExt cx="1064464" cy="25200"/>
          </a:xfrm>
        </p:grpSpPr>
        <p:sp>
          <p:nvSpPr>
            <p:cNvPr id="38" name="Google Shape;38;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3"/>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41" name="Google Shape;41;p23"/>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 name="Google Shape;42;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24"/>
          <p:cNvGrpSpPr/>
          <p:nvPr/>
        </p:nvGrpSpPr>
        <p:grpSpPr>
          <a:xfrm>
            <a:off x="830392" y="1191256"/>
            <a:ext cx="745763" cy="45826"/>
            <a:chOff x="4580561" y="2589004"/>
            <a:chExt cx="1064464" cy="25200"/>
          </a:xfrm>
        </p:grpSpPr>
        <p:sp>
          <p:nvSpPr>
            <p:cNvPr id="45" name="Google Shape;45;p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4"/>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8" name="Google Shape;48;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2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26"/>
          <p:cNvGrpSpPr/>
          <p:nvPr/>
        </p:nvGrpSpPr>
        <p:grpSpPr>
          <a:xfrm>
            <a:off x="830392" y="1191256"/>
            <a:ext cx="745763" cy="45826"/>
            <a:chOff x="4580561" y="2589004"/>
            <a:chExt cx="1064464" cy="25200"/>
          </a:xfrm>
        </p:grpSpPr>
        <p:sp>
          <p:nvSpPr>
            <p:cNvPr id="52" name="Google Shape;52;p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26"/>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5" name="Google Shape;55;p26"/>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6" name="Google Shape;56;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7"/>
        <p:cNvGrpSpPr/>
        <p:nvPr/>
      </p:nvGrpSpPr>
      <p:grpSpPr>
        <a:xfrm>
          <a:off x="0" y="0"/>
          <a:ext cx="0" cy="0"/>
          <a:chOff x="0" y="0"/>
          <a:chExt cx="0" cy="0"/>
        </a:xfrm>
      </p:grpSpPr>
      <p:grpSp>
        <p:nvGrpSpPr>
          <p:cNvPr id="58" name="Google Shape;58;p27"/>
          <p:cNvGrpSpPr/>
          <p:nvPr/>
        </p:nvGrpSpPr>
        <p:grpSpPr>
          <a:xfrm>
            <a:off x="830392" y="4169130"/>
            <a:ext cx="745763" cy="45826"/>
            <a:chOff x="4580561" y="2589004"/>
            <a:chExt cx="1064464" cy="25200"/>
          </a:xfrm>
        </p:grpSpPr>
        <p:sp>
          <p:nvSpPr>
            <p:cNvPr id="59" name="Google Shape;59;p2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2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2" name="Google Shape;62;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2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 name="Google Shape;65;p28"/>
          <p:cNvGrpSpPr/>
          <p:nvPr/>
        </p:nvGrpSpPr>
        <p:grpSpPr>
          <a:xfrm>
            <a:off x="830392" y="1191256"/>
            <a:ext cx="745763" cy="45826"/>
            <a:chOff x="4580561" y="2589004"/>
            <a:chExt cx="1064464" cy="25200"/>
          </a:xfrm>
        </p:grpSpPr>
        <p:sp>
          <p:nvSpPr>
            <p:cNvPr id="66" name="Google Shape;66;p2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 name="Google Shape;68;p2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9" name="Google Shape;69;p2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0" name="Google Shape;70;p2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1" name="Google Shape;71;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www.capitaliq.spglobal.com/web/client?auth=inherit#dashboar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ww.capitaliq.spglobal.com/web/client?auth=inherit#dashboard"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coast.noaa.gov/states/fast-facts/hurricane-costs.html" TargetMode="External"/><Relationship Id="rId4" Type="http://schemas.openxmlformats.org/officeDocument/2006/relationships/hyperlink" Target="https://www.gfdl.noaa.gov/global-warming-and-hurrican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p:cNvPicPr preferRelativeResize="0"/>
          <p:nvPr/>
        </p:nvPicPr>
        <p:blipFill rotWithShape="1">
          <a:blip r:embed="rId3">
            <a:alphaModFix amt="51000"/>
          </a:blip>
          <a:srcRect/>
          <a:stretch/>
        </p:blipFill>
        <p:spPr>
          <a:xfrm>
            <a:off x="1850" y="4"/>
            <a:ext cx="9140299" cy="5143495"/>
          </a:xfrm>
          <a:prstGeom prst="rect">
            <a:avLst/>
          </a:prstGeom>
          <a:noFill/>
          <a:ln>
            <a:noFill/>
          </a:ln>
        </p:spPr>
      </p:pic>
      <p:sp>
        <p:nvSpPr>
          <p:cNvPr id="87" name="Google Shape;87;p1"/>
          <p:cNvSpPr txBox="1">
            <a:spLocks noGrp="1"/>
          </p:cNvSpPr>
          <p:nvPr>
            <p:ph type="ctrTitle" idx="4294967295"/>
          </p:nvPr>
        </p:nvSpPr>
        <p:spPr>
          <a:xfrm>
            <a:off x="1082999" y="586975"/>
            <a:ext cx="6359100" cy="1448100"/>
          </a:xfrm>
          <a:prstGeom prst="rect">
            <a:avLst/>
          </a:prstGeom>
          <a:noFill/>
          <a:ln>
            <a:noFill/>
          </a:ln>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Clr>
                <a:schemeClr val="dk2"/>
              </a:buClr>
              <a:buSzPct val="90673"/>
              <a:buFont typeface="Raleway"/>
              <a:buNone/>
            </a:pPr>
            <a:r>
              <a:rPr lang="en" sz="3088" b="1" i="0" u="none" strike="noStrike" cap="none">
                <a:solidFill>
                  <a:schemeClr val="dk2"/>
                </a:solidFill>
                <a:latin typeface="Raleway"/>
                <a:ea typeface="Raleway"/>
                <a:cs typeface="Raleway"/>
                <a:sym typeface="Raleway"/>
              </a:rPr>
              <a:t>Financial Impact of Hurricanes on US Publicly-Traded REITs from 1995-2020</a:t>
            </a:r>
            <a:endParaRPr sz="3788" b="1" i="0" u="none" strike="noStrike" cap="none">
              <a:solidFill>
                <a:schemeClr val="dk2"/>
              </a:solidFill>
              <a:latin typeface="Raleway"/>
              <a:ea typeface="Raleway"/>
              <a:cs typeface="Raleway"/>
              <a:sym typeface="Raleway"/>
            </a:endParaRPr>
          </a:p>
        </p:txBody>
      </p:sp>
      <p:sp>
        <p:nvSpPr>
          <p:cNvPr id="88" name="Google Shape;88;p1"/>
          <p:cNvSpPr txBox="1">
            <a:spLocks noGrp="1"/>
          </p:cNvSpPr>
          <p:nvPr>
            <p:ph type="subTitle" idx="4294967295"/>
          </p:nvPr>
        </p:nvSpPr>
        <p:spPr>
          <a:xfrm>
            <a:off x="1623000" y="2209758"/>
            <a:ext cx="5361300" cy="5226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1200"/>
              </a:spcAft>
              <a:buClr>
                <a:schemeClr val="accent1"/>
              </a:buClr>
              <a:buSzPts val="1300"/>
              <a:buFont typeface="Lato"/>
              <a:buNone/>
            </a:pPr>
            <a:r>
              <a:rPr lang="en" sz="2200" b="1" i="0" u="none" strike="noStrike" cap="none">
                <a:solidFill>
                  <a:schemeClr val="dk2"/>
                </a:solidFill>
                <a:latin typeface="Lato"/>
                <a:ea typeface="Lato"/>
                <a:cs typeface="Lato"/>
                <a:sym typeface="Lato"/>
              </a:rPr>
              <a:t>Team A - December 16, 2021</a:t>
            </a:r>
            <a:endParaRPr sz="2200" b="1" i="0" u="none" strike="noStrike" cap="none">
              <a:solidFill>
                <a:schemeClr val="dk2"/>
              </a:solidFill>
              <a:latin typeface="Lato"/>
              <a:ea typeface="Lato"/>
              <a:cs typeface="Lato"/>
              <a:sym typeface="Lato"/>
            </a:endParaRPr>
          </a:p>
        </p:txBody>
      </p:sp>
      <p:pic>
        <p:nvPicPr>
          <p:cNvPr id="89" name="Google Shape;89;p1"/>
          <p:cNvPicPr preferRelativeResize="0"/>
          <p:nvPr/>
        </p:nvPicPr>
        <p:blipFill rotWithShape="1">
          <a:blip r:embed="rId4">
            <a:alphaModFix/>
          </a:blip>
          <a:srcRect/>
          <a:stretch/>
        </p:blipFill>
        <p:spPr>
          <a:xfrm>
            <a:off x="3288575" y="3668725"/>
            <a:ext cx="5563848" cy="1219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05d70d0026_14_0"/>
          <p:cNvSpPr txBox="1">
            <a:spLocks noGrp="1"/>
          </p:cNvSpPr>
          <p:nvPr>
            <p:ph type="title"/>
          </p:nvPr>
        </p:nvSpPr>
        <p:spPr>
          <a:xfrm>
            <a:off x="87975" y="469825"/>
            <a:ext cx="7614900" cy="44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a:t>Initial Data Analysis - </a:t>
            </a:r>
            <a:r>
              <a:rPr lang="en" sz="2200">
                <a:solidFill>
                  <a:srgbClr val="000000"/>
                </a:solidFill>
              </a:rPr>
              <a:t>ADT-HURSAT</a:t>
            </a:r>
            <a:endParaRPr sz="200"/>
          </a:p>
        </p:txBody>
      </p:sp>
      <p:sp>
        <p:nvSpPr>
          <p:cNvPr id="196" name="Google Shape;196;g105d70d0026_14_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endParaRPr/>
          </a:p>
        </p:txBody>
      </p:sp>
      <p:pic>
        <p:nvPicPr>
          <p:cNvPr id="197" name="Google Shape;197;g105d70d0026_14_0"/>
          <p:cNvPicPr preferRelativeResize="0"/>
          <p:nvPr/>
        </p:nvPicPr>
        <p:blipFill rotWithShape="1">
          <a:blip r:embed="rId3">
            <a:alphaModFix/>
          </a:blip>
          <a:srcRect/>
          <a:stretch/>
        </p:blipFill>
        <p:spPr>
          <a:xfrm>
            <a:off x="315250" y="1056700"/>
            <a:ext cx="8024074" cy="3928276"/>
          </a:xfrm>
          <a:prstGeom prst="rect">
            <a:avLst/>
          </a:prstGeom>
          <a:noFill/>
          <a:ln>
            <a:noFill/>
          </a:ln>
        </p:spPr>
      </p:pic>
      <p:sp>
        <p:nvSpPr>
          <p:cNvPr id="198" name="Google Shape;198;g105d70d0026_14_0"/>
          <p:cNvSpPr txBox="1"/>
          <p:nvPr/>
        </p:nvSpPr>
        <p:spPr>
          <a:xfrm>
            <a:off x="6989475" y="1933825"/>
            <a:ext cx="1957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Lato"/>
                <a:ea typeface="Lato"/>
                <a:cs typeface="Lato"/>
                <a:sym typeface="Lato"/>
              </a:rPr>
              <a:t>The trend based on distinct count of Hurricane ID using ADT-HURSAT - global data of</a:t>
            </a:r>
            <a:r>
              <a:rPr lang="en" sz="900" b="1">
                <a:latin typeface="Lato"/>
                <a:ea typeface="Lato"/>
                <a:cs typeface="Lato"/>
                <a:sym typeface="Lato"/>
              </a:rPr>
              <a:t> </a:t>
            </a:r>
            <a:r>
              <a:rPr lang="en" sz="900" b="1" i="0" u="none" strike="noStrike" cap="none">
                <a:solidFill>
                  <a:srgbClr val="000000"/>
                </a:solidFill>
                <a:latin typeface="Lato"/>
                <a:ea typeface="Lato"/>
                <a:cs typeface="Lato"/>
                <a:sym typeface="Lato"/>
              </a:rPr>
              <a:t>1978-2017</a:t>
            </a:r>
            <a:endParaRPr sz="900" b="1" i="0" u="none" strike="noStrike" cap="non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05d70d0026_14_21"/>
          <p:cNvSpPr txBox="1">
            <a:spLocks noGrp="1"/>
          </p:cNvSpPr>
          <p:nvPr>
            <p:ph type="title"/>
          </p:nvPr>
        </p:nvSpPr>
        <p:spPr>
          <a:xfrm>
            <a:off x="90775" y="53580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a:t>Initial Data Analysis - </a:t>
            </a:r>
            <a:r>
              <a:rPr lang="en" sz="2200">
                <a:solidFill>
                  <a:srgbClr val="000000"/>
                </a:solidFill>
              </a:rPr>
              <a:t>IBTrACS</a:t>
            </a:r>
            <a:endParaRPr sz="200"/>
          </a:p>
        </p:txBody>
      </p:sp>
      <p:pic>
        <p:nvPicPr>
          <p:cNvPr id="204" name="Google Shape;204;g105d70d0026_14_21"/>
          <p:cNvPicPr preferRelativeResize="0"/>
          <p:nvPr/>
        </p:nvPicPr>
        <p:blipFill rotWithShape="1">
          <a:blip r:embed="rId3">
            <a:alphaModFix/>
          </a:blip>
          <a:srcRect/>
          <a:stretch/>
        </p:blipFill>
        <p:spPr>
          <a:xfrm>
            <a:off x="459450" y="1166150"/>
            <a:ext cx="7435673" cy="3977351"/>
          </a:xfrm>
          <a:prstGeom prst="rect">
            <a:avLst/>
          </a:prstGeom>
          <a:noFill/>
          <a:ln>
            <a:noFill/>
          </a:ln>
        </p:spPr>
      </p:pic>
      <p:sp>
        <p:nvSpPr>
          <p:cNvPr id="205" name="Google Shape;205;g105d70d0026_14_21"/>
          <p:cNvSpPr txBox="1"/>
          <p:nvPr/>
        </p:nvSpPr>
        <p:spPr>
          <a:xfrm>
            <a:off x="6962675" y="1923375"/>
            <a:ext cx="187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Lato"/>
                <a:ea typeface="Lato"/>
                <a:cs typeface="Lato"/>
                <a:sym typeface="Lato"/>
              </a:rPr>
              <a:t>The trend based on distinct count of Hurricane ID using IBTrACS v04 - global data of 1842-2021</a:t>
            </a:r>
            <a:endParaRPr sz="900" b="1" i="0" u="none" strike="noStrike" cap="non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f7847bf610_0_163"/>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 Real Estate</a:t>
            </a:r>
            <a:endParaRPr/>
          </a:p>
        </p:txBody>
      </p:sp>
      <p:sp>
        <p:nvSpPr>
          <p:cNvPr id="211" name="Google Shape;211;gf7847bf610_0_163"/>
          <p:cNvSpPr txBox="1">
            <a:spLocks noGrp="1"/>
          </p:cNvSpPr>
          <p:nvPr>
            <p:ph type="body" idx="1"/>
          </p:nvPr>
        </p:nvSpPr>
        <p:spPr>
          <a:xfrm>
            <a:off x="729325" y="1774700"/>
            <a:ext cx="3774300" cy="25983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Pulled using S&amp;P proprietary tool, S&amp;P Capital IQ Pro</a:t>
            </a:r>
            <a:r>
              <a:rPr lang="en" baseline="30000"/>
              <a:t>1</a:t>
            </a:r>
            <a:endParaRPr baseline="30000"/>
          </a:p>
          <a:p>
            <a:pPr marL="457200" lvl="0" indent="-311150" algn="l" rtl="0">
              <a:lnSpc>
                <a:spcPct val="115000"/>
              </a:lnSpc>
              <a:spcBef>
                <a:spcPts val="0"/>
              </a:spcBef>
              <a:spcAft>
                <a:spcPts val="0"/>
              </a:spcAft>
              <a:buSzPts val="1300"/>
              <a:buChar char="●"/>
            </a:pPr>
            <a:r>
              <a:rPr lang="en"/>
              <a:t>Property-level data pulled from Asset data feature for Real Estate Properties</a:t>
            </a:r>
            <a:endParaRPr/>
          </a:p>
          <a:p>
            <a:pPr marL="457200" lvl="0" indent="-311150" algn="l" rtl="0">
              <a:lnSpc>
                <a:spcPct val="115000"/>
              </a:lnSpc>
              <a:spcBef>
                <a:spcPts val="0"/>
              </a:spcBef>
              <a:spcAft>
                <a:spcPts val="0"/>
              </a:spcAft>
              <a:buSzPts val="1300"/>
              <a:buChar char="●"/>
            </a:pPr>
            <a:r>
              <a:rPr lang="en"/>
              <a:t>Scope: US-based publicly-traded REITs - currently owned and sold properties</a:t>
            </a:r>
            <a:endParaRPr/>
          </a:p>
        </p:txBody>
      </p:sp>
      <p:sp>
        <p:nvSpPr>
          <p:cNvPr id="212" name="Google Shape;212;gf7847bf610_0_163"/>
          <p:cNvSpPr/>
          <p:nvPr/>
        </p:nvSpPr>
        <p:spPr>
          <a:xfrm>
            <a:off x="708925" y="1353550"/>
            <a:ext cx="37743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Data Source</a:t>
            </a:r>
            <a:endParaRPr sz="1600" b="0" i="0" u="none" strike="noStrike" cap="none" baseline="30000">
              <a:solidFill>
                <a:schemeClr val="lt1"/>
              </a:solidFill>
              <a:latin typeface="Lato"/>
              <a:ea typeface="Lato"/>
              <a:cs typeface="Lato"/>
              <a:sym typeface="Lato"/>
            </a:endParaRPr>
          </a:p>
        </p:txBody>
      </p:sp>
      <p:sp>
        <p:nvSpPr>
          <p:cNvPr id="213" name="Google Shape;213;gf7847bf610_0_163"/>
          <p:cNvSpPr txBox="1">
            <a:spLocks noGrp="1"/>
          </p:cNvSpPr>
          <p:nvPr>
            <p:ph type="body" idx="1"/>
          </p:nvPr>
        </p:nvSpPr>
        <p:spPr>
          <a:xfrm>
            <a:off x="4643550" y="1774700"/>
            <a:ext cx="3774300" cy="25983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Years: 1995-2020</a:t>
            </a:r>
            <a:endParaRPr/>
          </a:p>
          <a:p>
            <a:pPr marL="457200" lvl="0" indent="-311150" algn="l" rtl="0">
              <a:lnSpc>
                <a:spcPct val="115000"/>
              </a:lnSpc>
              <a:spcBef>
                <a:spcPts val="0"/>
              </a:spcBef>
              <a:spcAft>
                <a:spcPts val="0"/>
              </a:spcAft>
              <a:buSzPts val="1300"/>
              <a:buChar char="●"/>
            </a:pPr>
            <a:r>
              <a:rPr lang="en"/>
              <a:t>Property locations (longitude and latitude)</a:t>
            </a:r>
            <a:endParaRPr/>
          </a:p>
          <a:p>
            <a:pPr marL="457200" lvl="0" indent="-311150" algn="l" rtl="0">
              <a:lnSpc>
                <a:spcPct val="115000"/>
              </a:lnSpc>
              <a:spcBef>
                <a:spcPts val="0"/>
              </a:spcBef>
              <a:spcAft>
                <a:spcPts val="0"/>
              </a:spcAft>
              <a:buSzPts val="1300"/>
              <a:buChar char="●"/>
            </a:pPr>
            <a:r>
              <a:rPr lang="en"/>
              <a:t>Total company assets</a:t>
            </a:r>
            <a:endParaRPr/>
          </a:p>
          <a:p>
            <a:pPr marL="457200" lvl="0" indent="-311150" algn="l" rtl="0">
              <a:lnSpc>
                <a:spcPct val="115000"/>
              </a:lnSpc>
              <a:spcBef>
                <a:spcPts val="0"/>
              </a:spcBef>
              <a:spcAft>
                <a:spcPts val="0"/>
              </a:spcAft>
              <a:buSzPts val="1300"/>
              <a:buChar char="●"/>
            </a:pPr>
            <a:r>
              <a:rPr lang="en"/>
              <a:t>Asset write down</a:t>
            </a:r>
            <a:endParaRPr/>
          </a:p>
          <a:p>
            <a:pPr marL="457200" lvl="0" indent="-311150" algn="l" rtl="0">
              <a:lnSpc>
                <a:spcPct val="115000"/>
              </a:lnSpc>
              <a:spcBef>
                <a:spcPts val="0"/>
              </a:spcBef>
              <a:spcAft>
                <a:spcPts val="0"/>
              </a:spcAft>
              <a:buSzPts val="1300"/>
              <a:buChar char="●"/>
            </a:pPr>
            <a:r>
              <a:rPr lang="en"/>
              <a:t>We will use property-level data to identify hurricane encounters, but will look at company-level financial data (since this is often not available on a property level)</a:t>
            </a:r>
            <a:endParaRPr/>
          </a:p>
        </p:txBody>
      </p:sp>
      <p:sp>
        <p:nvSpPr>
          <p:cNvPr id="214" name="Google Shape;214;gf7847bf610_0_163"/>
          <p:cNvSpPr/>
          <p:nvPr/>
        </p:nvSpPr>
        <p:spPr>
          <a:xfrm>
            <a:off x="4623150" y="1353550"/>
            <a:ext cx="37743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Key Data Attributes</a:t>
            </a:r>
            <a:endParaRPr sz="1600" b="0" i="0" u="none" strike="noStrike" cap="none" baseline="30000">
              <a:solidFill>
                <a:schemeClr val="lt1"/>
              </a:solidFill>
              <a:latin typeface="Lato"/>
              <a:ea typeface="Lato"/>
              <a:cs typeface="Lato"/>
              <a:sym typeface="Lato"/>
            </a:endParaRPr>
          </a:p>
        </p:txBody>
      </p:sp>
      <p:sp>
        <p:nvSpPr>
          <p:cNvPr id="215" name="Google Shape;215;gf7847bf610_0_163"/>
          <p:cNvSpPr txBox="1"/>
          <p:nvPr/>
        </p:nvSpPr>
        <p:spPr>
          <a:xfrm>
            <a:off x="0" y="4681800"/>
            <a:ext cx="9144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Source: </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1. S&amp;P Capital IQ Pro (https://www.capitaliq.spglobal.com/web/client?auth=inherit#dashboard)</a:t>
            </a:r>
            <a:endParaRPr sz="900" b="0" i="0" u="none" strike="noStrike" cap="non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00e3f28e30_0_125"/>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Initial Data Cleaning - Real Estate</a:t>
            </a:r>
            <a:endParaRPr/>
          </a:p>
        </p:txBody>
      </p:sp>
      <p:sp>
        <p:nvSpPr>
          <p:cNvPr id="221" name="Google Shape;221;g100e3f28e30_0_125"/>
          <p:cNvSpPr txBox="1">
            <a:spLocks noGrp="1"/>
          </p:cNvSpPr>
          <p:nvPr>
            <p:ph type="body" idx="1"/>
          </p:nvPr>
        </p:nvSpPr>
        <p:spPr>
          <a:xfrm>
            <a:off x="313450" y="1738800"/>
            <a:ext cx="5707200" cy="1533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First, we want to be able to track asset values yearly - so we reformat that data to be tall instead of wide and put it into its own dataset</a:t>
            </a:r>
            <a:endParaRPr/>
          </a:p>
          <a:p>
            <a:pPr marL="457200" lvl="0" indent="-311150" algn="l" rtl="0">
              <a:lnSpc>
                <a:spcPct val="115000"/>
              </a:lnSpc>
              <a:spcBef>
                <a:spcPts val="0"/>
              </a:spcBef>
              <a:spcAft>
                <a:spcPts val="0"/>
              </a:spcAft>
              <a:buSzPts val="1300"/>
              <a:buChar char="●"/>
            </a:pPr>
            <a:r>
              <a:rPr lang="en"/>
              <a:t>Then, we want to see the locations of all our assets - so we reformat that data into its own dataset as well</a:t>
            </a:r>
            <a:endParaRPr/>
          </a:p>
          <a:p>
            <a:pPr marL="457200" lvl="0" indent="-311150" algn="l" rtl="0">
              <a:lnSpc>
                <a:spcPct val="115000"/>
              </a:lnSpc>
              <a:spcBef>
                <a:spcPts val="0"/>
              </a:spcBef>
              <a:spcAft>
                <a:spcPts val="0"/>
              </a:spcAft>
              <a:buSzPts val="1300"/>
              <a:buChar char="●"/>
            </a:pPr>
            <a:r>
              <a:rPr lang="en"/>
              <a:t>In both datasets, we keep the property ID so we can later use this to link our datasets together</a:t>
            </a:r>
            <a:endParaRPr/>
          </a:p>
        </p:txBody>
      </p:sp>
      <p:sp>
        <p:nvSpPr>
          <p:cNvPr id="222" name="Google Shape;222;g100e3f28e30_0_125"/>
          <p:cNvSpPr/>
          <p:nvPr/>
        </p:nvSpPr>
        <p:spPr>
          <a:xfrm>
            <a:off x="313450" y="1353550"/>
            <a:ext cx="57072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Data Cleaning Methods</a:t>
            </a:r>
            <a:endParaRPr sz="1600" b="0" i="0" u="none" strike="noStrike" cap="none" baseline="30000">
              <a:solidFill>
                <a:schemeClr val="lt1"/>
              </a:solidFill>
              <a:latin typeface="Lato"/>
              <a:ea typeface="Lato"/>
              <a:cs typeface="Lato"/>
              <a:sym typeface="Lato"/>
            </a:endParaRPr>
          </a:p>
        </p:txBody>
      </p:sp>
      <p:sp>
        <p:nvSpPr>
          <p:cNvPr id="223" name="Google Shape;223;g100e3f28e30_0_125"/>
          <p:cNvSpPr/>
          <p:nvPr/>
        </p:nvSpPr>
        <p:spPr>
          <a:xfrm>
            <a:off x="6195325" y="1353550"/>
            <a:ext cx="2476200" cy="17283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After cleaning, here’s the shape of our assets dataset</a:t>
            </a:r>
            <a:endParaRPr sz="1600" b="0" i="0" u="none" strike="noStrike" cap="none" baseline="30000">
              <a:solidFill>
                <a:schemeClr val="lt1"/>
              </a:solidFill>
              <a:latin typeface="Lato"/>
              <a:ea typeface="Lato"/>
              <a:cs typeface="Lato"/>
              <a:sym typeface="Lato"/>
            </a:endParaRPr>
          </a:p>
        </p:txBody>
      </p:sp>
      <p:sp>
        <p:nvSpPr>
          <p:cNvPr id="224" name="Google Shape;224;g100e3f28e30_0_125"/>
          <p:cNvSpPr/>
          <p:nvPr/>
        </p:nvSpPr>
        <p:spPr>
          <a:xfrm>
            <a:off x="313450" y="3197900"/>
            <a:ext cx="8358000" cy="1608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baseline="30000">
              <a:solidFill>
                <a:schemeClr val="lt1"/>
              </a:solidFill>
              <a:latin typeface="Lato"/>
              <a:ea typeface="Lato"/>
              <a:cs typeface="Lato"/>
              <a:sym typeface="Lato"/>
            </a:endParaRPr>
          </a:p>
        </p:txBody>
      </p:sp>
      <p:sp>
        <p:nvSpPr>
          <p:cNvPr id="225" name="Google Shape;225;g100e3f28e30_0_125"/>
          <p:cNvSpPr txBox="1"/>
          <p:nvPr/>
        </p:nvSpPr>
        <p:spPr>
          <a:xfrm>
            <a:off x="-18875" y="4805900"/>
            <a:ext cx="91440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Source: S&amp;P Capital IQ Pro (https://www.capitaliq.spglobal.com/web/client?auth=inherit#dashboard)</a:t>
            </a:r>
            <a:endParaRPr sz="900" b="0" i="0" u="none" strike="noStrike" cap="none">
              <a:solidFill>
                <a:srgbClr val="000000"/>
              </a:solidFill>
              <a:latin typeface="Lato"/>
              <a:ea typeface="Lato"/>
              <a:cs typeface="Lato"/>
              <a:sym typeface="Lato"/>
            </a:endParaRPr>
          </a:p>
        </p:txBody>
      </p:sp>
      <p:pic>
        <p:nvPicPr>
          <p:cNvPr id="226" name="Google Shape;226;g100e3f28e30_0_125"/>
          <p:cNvPicPr preferRelativeResize="0"/>
          <p:nvPr/>
        </p:nvPicPr>
        <p:blipFill rotWithShape="1">
          <a:blip r:embed="rId3">
            <a:alphaModFix/>
          </a:blip>
          <a:srcRect/>
          <a:stretch/>
        </p:blipFill>
        <p:spPr>
          <a:xfrm>
            <a:off x="6384001" y="2239586"/>
            <a:ext cx="2098826" cy="664325"/>
          </a:xfrm>
          <a:prstGeom prst="rect">
            <a:avLst/>
          </a:prstGeom>
          <a:noFill/>
          <a:ln>
            <a:noFill/>
          </a:ln>
        </p:spPr>
      </p:pic>
      <p:pic>
        <p:nvPicPr>
          <p:cNvPr id="227" name="Google Shape;227;g100e3f28e30_0_125"/>
          <p:cNvPicPr preferRelativeResize="0"/>
          <p:nvPr/>
        </p:nvPicPr>
        <p:blipFill rotWithShape="1">
          <a:blip r:embed="rId4">
            <a:alphaModFix/>
          </a:blip>
          <a:srcRect/>
          <a:stretch/>
        </p:blipFill>
        <p:spPr>
          <a:xfrm>
            <a:off x="4746707" y="3294337"/>
            <a:ext cx="3856619" cy="1415113"/>
          </a:xfrm>
          <a:prstGeom prst="rect">
            <a:avLst/>
          </a:prstGeom>
          <a:noFill/>
          <a:ln>
            <a:noFill/>
          </a:ln>
        </p:spPr>
      </p:pic>
      <p:sp>
        <p:nvSpPr>
          <p:cNvPr id="228" name="Google Shape;228;g100e3f28e30_0_125"/>
          <p:cNvSpPr txBox="1"/>
          <p:nvPr/>
        </p:nvSpPr>
        <p:spPr>
          <a:xfrm>
            <a:off x="708925" y="3540200"/>
            <a:ext cx="21474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Here are what the heads of those datasets look like</a:t>
            </a:r>
            <a:endParaRPr sz="1400" b="0" i="0" u="none" strike="noStrike" cap="none">
              <a:solidFill>
                <a:srgbClr val="000000"/>
              </a:solidFill>
              <a:latin typeface="Lato"/>
              <a:ea typeface="Lato"/>
              <a:cs typeface="Lato"/>
              <a:sym typeface="Lato"/>
            </a:endParaRPr>
          </a:p>
        </p:txBody>
      </p:sp>
      <p:pic>
        <p:nvPicPr>
          <p:cNvPr id="229" name="Google Shape;229;g100e3f28e30_0_125"/>
          <p:cNvPicPr preferRelativeResize="0"/>
          <p:nvPr/>
        </p:nvPicPr>
        <p:blipFill rotWithShape="1">
          <a:blip r:embed="rId5">
            <a:alphaModFix/>
          </a:blip>
          <a:srcRect/>
          <a:stretch/>
        </p:blipFill>
        <p:spPr>
          <a:xfrm>
            <a:off x="2954500" y="3294325"/>
            <a:ext cx="1694050" cy="141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00e3f28e30_0_0"/>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Joining Real Estate &amp; Property Data Together</a:t>
            </a:r>
            <a:endParaRPr/>
          </a:p>
        </p:txBody>
      </p:sp>
      <p:sp>
        <p:nvSpPr>
          <p:cNvPr id="235" name="Google Shape;235;g100e3f28e30_0_0"/>
          <p:cNvSpPr txBox="1">
            <a:spLocks noGrp="1"/>
          </p:cNvSpPr>
          <p:nvPr>
            <p:ph type="body" idx="1"/>
          </p:nvPr>
        </p:nvSpPr>
        <p:spPr>
          <a:xfrm>
            <a:off x="85975" y="3658200"/>
            <a:ext cx="3956100" cy="767100"/>
          </a:xfrm>
          <a:prstGeom prst="rect">
            <a:avLst/>
          </a:prstGeom>
          <a:noFill/>
          <a:ln>
            <a:noFill/>
          </a:ln>
        </p:spPr>
        <p:txBody>
          <a:bodyPr spcFirstLastPara="1" wrap="square" lIns="91425" tIns="91425" rIns="91425" bIns="91425" anchor="t" anchorCtr="0">
            <a:normAutofit/>
          </a:bodyPr>
          <a:lstStyle/>
          <a:p>
            <a:pPr marL="457200" lvl="0" indent="-292100" algn="l" rtl="0">
              <a:lnSpc>
                <a:spcPct val="115000"/>
              </a:lnSpc>
              <a:spcBef>
                <a:spcPts val="0"/>
              </a:spcBef>
              <a:spcAft>
                <a:spcPts val="0"/>
              </a:spcAft>
              <a:buSzPts val="1000"/>
              <a:buChar char="●"/>
            </a:pPr>
            <a:r>
              <a:rPr lang="en" sz="1000"/>
              <a:t>Connected via latitudes and longitudes of property location and hurricane landfall</a:t>
            </a:r>
            <a:endParaRPr sz="1000" baseline="30000"/>
          </a:p>
          <a:p>
            <a:pPr marL="457200" lvl="0" indent="-292100" algn="l" rtl="0">
              <a:lnSpc>
                <a:spcPct val="115000"/>
              </a:lnSpc>
              <a:spcBef>
                <a:spcPts val="0"/>
              </a:spcBef>
              <a:spcAft>
                <a:spcPts val="0"/>
              </a:spcAft>
              <a:buSzPts val="1000"/>
              <a:buChar char="●"/>
            </a:pPr>
            <a:r>
              <a:rPr lang="en" sz="1000"/>
              <a:t>Looked at hurricanes with landfall within a</a:t>
            </a:r>
            <a:r>
              <a:rPr lang="en" sz="1000" b="1"/>
              <a:t> 50 mile radius</a:t>
            </a:r>
            <a:endParaRPr sz="1000" b="1"/>
          </a:p>
        </p:txBody>
      </p:sp>
      <p:sp>
        <p:nvSpPr>
          <p:cNvPr id="236" name="Google Shape;236;g100e3f28e30_0_0"/>
          <p:cNvSpPr/>
          <p:nvPr/>
        </p:nvSpPr>
        <p:spPr>
          <a:xfrm>
            <a:off x="708925" y="1363525"/>
            <a:ext cx="27102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Joining Methods</a:t>
            </a:r>
            <a:endParaRPr sz="1600" b="0" i="0" u="none" strike="noStrike" cap="none" baseline="30000">
              <a:solidFill>
                <a:schemeClr val="lt1"/>
              </a:solidFill>
              <a:latin typeface="Lato"/>
              <a:ea typeface="Lato"/>
              <a:cs typeface="Lato"/>
              <a:sym typeface="Lato"/>
            </a:endParaRPr>
          </a:p>
        </p:txBody>
      </p:sp>
      <p:sp>
        <p:nvSpPr>
          <p:cNvPr id="237" name="Google Shape;237;g100e3f28e30_0_0"/>
          <p:cNvSpPr/>
          <p:nvPr/>
        </p:nvSpPr>
        <p:spPr>
          <a:xfrm>
            <a:off x="3765475" y="1363525"/>
            <a:ext cx="48600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Top 30 Companies with the Most Storm Encounters</a:t>
            </a:r>
            <a:endParaRPr sz="1600" b="0" i="0" u="none" strike="noStrike" cap="none" baseline="30000">
              <a:solidFill>
                <a:schemeClr val="lt1"/>
              </a:solidFill>
              <a:latin typeface="Lato"/>
              <a:ea typeface="Lato"/>
              <a:cs typeface="Lato"/>
              <a:sym typeface="Lato"/>
            </a:endParaRPr>
          </a:p>
        </p:txBody>
      </p:sp>
      <p:sp>
        <p:nvSpPr>
          <p:cNvPr id="238" name="Google Shape;238;g100e3f28e30_0_0"/>
          <p:cNvSpPr txBox="1"/>
          <p:nvPr/>
        </p:nvSpPr>
        <p:spPr>
          <a:xfrm rot="-5400000" flipH="1">
            <a:off x="3466975" y="2840863"/>
            <a:ext cx="966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Company</a:t>
            </a:r>
            <a:endParaRPr sz="1200" b="0" i="0" u="none" strike="noStrike" cap="none">
              <a:solidFill>
                <a:srgbClr val="000000"/>
              </a:solidFill>
              <a:latin typeface="Lato"/>
              <a:ea typeface="Lato"/>
              <a:cs typeface="Lato"/>
              <a:sym typeface="Lato"/>
            </a:endParaRPr>
          </a:p>
        </p:txBody>
      </p:sp>
      <p:sp>
        <p:nvSpPr>
          <p:cNvPr id="239" name="Google Shape;239;g100e3f28e30_0_0"/>
          <p:cNvSpPr txBox="1"/>
          <p:nvPr/>
        </p:nvSpPr>
        <p:spPr>
          <a:xfrm flipH="1">
            <a:off x="6212550" y="4774188"/>
            <a:ext cx="966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Year</a:t>
            </a:r>
            <a:endParaRPr sz="1200" b="0" i="0" u="none" strike="noStrike" cap="none">
              <a:solidFill>
                <a:srgbClr val="000000"/>
              </a:solidFill>
              <a:latin typeface="Lato"/>
              <a:ea typeface="Lato"/>
              <a:cs typeface="Lato"/>
              <a:sym typeface="Lato"/>
            </a:endParaRPr>
          </a:p>
        </p:txBody>
      </p:sp>
      <p:pic>
        <p:nvPicPr>
          <p:cNvPr id="240" name="Google Shape;240;g100e3f28e30_0_0"/>
          <p:cNvPicPr preferRelativeResize="0"/>
          <p:nvPr/>
        </p:nvPicPr>
        <p:blipFill rotWithShape="1">
          <a:blip r:embed="rId3">
            <a:alphaModFix/>
          </a:blip>
          <a:srcRect/>
          <a:stretch/>
        </p:blipFill>
        <p:spPr>
          <a:xfrm>
            <a:off x="708925" y="1784725"/>
            <a:ext cx="2479800" cy="1960501"/>
          </a:xfrm>
          <a:prstGeom prst="rect">
            <a:avLst/>
          </a:prstGeom>
          <a:noFill/>
          <a:ln>
            <a:noFill/>
          </a:ln>
        </p:spPr>
      </p:pic>
      <p:sp>
        <p:nvSpPr>
          <p:cNvPr id="241" name="Google Shape;241;g100e3f28e30_0_0"/>
          <p:cNvSpPr txBox="1"/>
          <p:nvPr/>
        </p:nvSpPr>
        <p:spPr>
          <a:xfrm>
            <a:off x="0" y="4604100"/>
            <a:ext cx="618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accent5"/>
                </a:solidFill>
                <a:latin typeface="Lato"/>
                <a:ea typeface="Lato"/>
                <a:cs typeface="Lato"/>
                <a:sym typeface="Lato"/>
                <a:hlinkClick r:id="rId4">
                  <a:extLst>
                    <a:ext uri="{A12FA001-AC4F-418D-AE19-62706E023703}">
                      <ahyp:hlinkClr xmlns:ahyp="http://schemas.microsoft.com/office/drawing/2018/hyperlinkcolor" val="tx"/>
                    </a:ext>
                  </a:extLst>
                </a:hlinkClick>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3. Proceedings of the National Academy of Sciences of the United States (https://www.pnas.org/content/suppl/2020/05/12/1920849117.DCSupplemental)</a:t>
            </a:r>
            <a:endParaRPr sz="700" b="0" i="0" u="none" strike="noStrike" cap="none">
              <a:solidFill>
                <a:srgbClr val="000000"/>
              </a:solidFill>
              <a:latin typeface="Lato"/>
              <a:ea typeface="Lato"/>
              <a:cs typeface="Lato"/>
              <a:sym typeface="Lato"/>
            </a:endParaRPr>
          </a:p>
        </p:txBody>
      </p:sp>
      <p:pic>
        <p:nvPicPr>
          <p:cNvPr id="242" name="Google Shape;242;g100e3f28e30_0_0"/>
          <p:cNvPicPr preferRelativeResize="0"/>
          <p:nvPr/>
        </p:nvPicPr>
        <p:blipFill rotWithShape="1">
          <a:blip r:embed="rId5">
            <a:alphaModFix/>
          </a:blip>
          <a:srcRect/>
          <a:stretch/>
        </p:blipFill>
        <p:spPr>
          <a:xfrm>
            <a:off x="4134775" y="1784725"/>
            <a:ext cx="4490700" cy="3056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00e3f28e30_0_19"/>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An Example of One Company</a:t>
            </a:r>
            <a:endParaRPr/>
          </a:p>
        </p:txBody>
      </p:sp>
      <p:sp>
        <p:nvSpPr>
          <p:cNvPr id="248" name="Google Shape;248;g100e3f28e30_0_19"/>
          <p:cNvSpPr txBox="1"/>
          <p:nvPr/>
        </p:nvSpPr>
        <p:spPr>
          <a:xfrm>
            <a:off x="0" y="3973800"/>
            <a:ext cx="44874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Analysis done on data from: </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1. S&amp;P Capital IQ Pro for company data (</a:t>
            </a:r>
            <a:r>
              <a:rPr lang="en" sz="800" b="0" i="0" u="sng" strike="noStrike" cap="none">
                <a:solidFill>
                  <a:schemeClr val="hlink"/>
                </a:solidFill>
                <a:latin typeface="Lato"/>
                <a:ea typeface="Lato"/>
                <a:cs typeface="Lato"/>
                <a:sym typeface="Lato"/>
                <a:hlinkClick r:id="rId3"/>
              </a:rPr>
              <a:t>https://www.capitaliq.spglobal.com/web/client?auth=inherit#dashboard</a:t>
            </a:r>
            <a:r>
              <a:rPr lang="en" sz="800" b="0" i="0" u="none" strike="noStrike" cap="none">
                <a:solidFill>
                  <a:srgbClr val="000000"/>
                </a:solidFill>
                <a:latin typeface="Lato"/>
                <a:ea typeface="Lato"/>
                <a:cs typeface="Lato"/>
                <a:sym typeface="Lato"/>
              </a:rPr>
              <a:t>)</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3. Proceedings of the National Academy of Sciences of the United States (https://www.pnas.org/content/suppl/2020/05/12/1920849117.DCSupplemental)</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endParaRPr sz="800" b="0" i="0" u="none" strike="noStrike" cap="none">
              <a:solidFill>
                <a:srgbClr val="000000"/>
              </a:solidFill>
              <a:latin typeface="Lato"/>
              <a:ea typeface="Lato"/>
              <a:cs typeface="Lato"/>
              <a:sym typeface="Lato"/>
            </a:endParaRPr>
          </a:p>
        </p:txBody>
      </p:sp>
      <p:sp>
        <p:nvSpPr>
          <p:cNvPr id="249" name="Google Shape;249;g100e3f28e30_0_19"/>
          <p:cNvSpPr txBox="1">
            <a:spLocks noGrp="1"/>
          </p:cNvSpPr>
          <p:nvPr>
            <p:ph type="body" idx="1"/>
          </p:nvPr>
        </p:nvSpPr>
        <p:spPr>
          <a:xfrm>
            <a:off x="143850" y="1784675"/>
            <a:ext cx="3324900" cy="26949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Using our asset &amp; hurricane datasets connected by latitude and longitude, we plotted the assets of that company and the storms that affected them</a:t>
            </a:r>
            <a:endParaRPr/>
          </a:p>
          <a:p>
            <a:pPr marL="457200" lvl="0" indent="-311150" algn="l" rtl="0">
              <a:lnSpc>
                <a:spcPct val="115000"/>
              </a:lnSpc>
              <a:spcBef>
                <a:spcPts val="0"/>
              </a:spcBef>
              <a:spcAft>
                <a:spcPts val="0"/>
              </a:spcAft>
              <a:buSzPts val="1300"/>
              <a:buChar char="●"/>
            </a:pPr>
            <a:r>
              <a:rPr lang="en"/>
              <a:t>We did this for the top five companies hit by the most storms</a:t>
            </a:r>
            <a:endParaRPr/>
          </a:p>
          <a:p>
            <a:pPr marL="457200" lvl="0" indent="-311150" algn="l" rtl="0">
              <a:lnSpc>
                <a:spcPct val="115000"/>
              </a:lnSpc>
              <a:spcBef>
                <a:spcPts val="0"/>
              </a:spcBef>
              <a:spcAft>
                <a:spcPts val="0"/>
              </a:spcAft>
              <a:buSzPts val="1300"/>
              <a:buChar char="●"/>
            </a:pPr>
            <a:r>
              <a:rPr lang="en"/>
              <a:t>The other four companies’ plots are available in the appendix</a:t>
            </a:r>
            <a:endParaRPr/>
          </a:p>
        </p:txBody>
      </p:sp>
      <p:sp>
        <p:nvSpPr>
          <p:cNvPr id="250" name="Google Shape;250;g100e3f28e30_0_19"/>
          <p:cNvSpPr/>
          <p:nvPr/>
        </p:nvSpPr>
        <p:spPr>
          <a:xfrm>
            <a:off x="144025" y="1363525"/>
            <a:ext cx="33249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Data Inspection Methods</a:t>
            </a:r>
            <a:endParaRPr sz="1600" b="0" i="0" u="none" strike="noStrike" cap="none" baseline="30000">
              <a:solidFill>
                <a:schemeClr val="lt1"/>
              </a:solidFill>
              <a:latin typeface="Lato"/>
              <a:ea typeface="Lato"/>
              <a:cs typeface="Lato"/>
              <a:sym typeface="Lato"/>
            </a:endParaRPr>
          </a:p>
        </p:txBody>
      </p:sp>
      <p:pic>
        <p:nvPicPr>
          <p:cNvPr id="251" name="Google Shape;251;g100e3f28e30_0_19"/>
          <p:cNvPicPr preferRelativeResize="0"/>
          <p:nvPr/>
        </p:nvPicPr>
        <p:blipFill rotWithShape="1">
          <a:blip r:embed="rId4">
            <a:alphaModFix/>
          </a:blip>
          <a:srcRect/>
          <a:stretch/>
        </p:blipFill>
        <p:spPr>
          <a:xfrm>
            <a:off x="3707725" y="1204350"/>
            <a:ext cx="4689599" cy="3078725"/>
          </a:xfrm>
          <a:prstGeom prst="rect">
            <a:avLst/>
          </a:prstGeom>
          <a:noFill/>
          <a:ln>
            <a:noFill/>
          </a:ln>
        </p:spPr>
      </p:pic>
      <p:sp>
        <p:nvSpPr>
          <p:cNvPr id="252" name="Google Shape;252;g100e3f28e30_0_19"/>
          <p:cNvSpPr txBox="1"/>
          <p:nvPr/>
        </p:nvSpPr>
        <p:spPr>
          <a:xfrm>
            <a:off x="4736300" y="4358550"/>
            <a:ext cx="3180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Year 1995 - 2020</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00e3f28e30_0_93"/>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An Example of One Company</a:t>
            </a:r>
            <a:endParaRPr/>
          </a:p>
        </p:txBody>
      </p:sp>
      <p:sp>
        <p:nvSpPr>
          <p:cNvPr id="258" name="Google Shape;258;g100e3f28e30_0_93"/>
          <p:cNvSpPr txBox="1"/>
          <p:nvPr/>
        </p:nvSpPr>
        <p:spPr>
          <a:xfrm>
            <a:off x="3300" y="4343100"/>
            <a:ext cx="3606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Analysis done on data from: </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1. S&amp;P Capital IQ Pro for company data (</a:t>
            </a:r>
            <a:r>
              <a:rPr lang="en" sz="800" b="0" i="0" u="sng" strike="noStrike" cap="none">
                <a:solidFill>
                  <a:schemeClr val="hlink"/>
                </a:solidFill>
                <a:latin typeface="Lato"/>
                <a:ea typeface="Lato"/>
                <a:cs typeface="Lato"/>
                <a:sym typeface="Lato"/>
                <a:hlinkClick r:id="rId3"/>
              </a:rPr>
              <a:t>https://www.capitaliq.spglobal.com/web/client?auth=inherit#dashboard</a:t>
            </a:r>
            <a:r>
              <a:rPr lang="en" sz="800" b="0" i="0" u="none" strike="noStrike" cap="none">
                <a:solidFill>
                  <a:srgbClr val="000000"/>
                </a:solidFill>
                <a:latin typeface="Lato"/>
                <a:ea typeface="Lato"/>
                <a:cs typeface="Lato"/>
                <a:sym typeface="Lato"/>
              </a:rPr>
              <a:t>)</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800" b="0" i="0" u="none" strike="noStrike" cap="none">
              <a:solidFill>
                <a:srgbClr val="000000"/>
              </a:solidFill>
              <a:latin typeface="Lato"/>
              <a:ea typeface="Lato"/>
              <a:cs typeface="Lato"/>
              <a:sym typeface="Lato"/>
            </a:endParaRPr>
          </a:p>
        </p:txBody>
      </p:sp>
      <p:sp>
        <p:nvSpPr>
          <p:cNvPr id="259" name="Google Shape;259;g100e3f28e30_0_93"/>
          <p:cNvSpPr txBox="1">
            <a:spLocks noGrp="1"/>
          </p:cNvSpPr>
          <p:nvPr>
            <p:ph type="body" idx="1"/>
          </p:nvPr>
        </p:nvSpPr>
        <p:spPr>
          <a:xfrm>
            <a:off x="434175" y="1940875"/>
            <a:ext cx="3034500" cy="2246100"/>
          </a:xfrm>
          <a:prstGeom prst="rect">
            <a:avLst/>
          </a:prstGeom>
          <a:noFill/>
          <a:ln>
            <a:noFill/>
          </a:ln>
        </p:spPr>
        <p:txBody>
          <a:bodyPr spcFirstLastPara="1" wrap="square" lIns="91425" tIns="91425" rIns="91425" bIns="91425" anchor="t" anchorCtr="0">
            <a:normAutofit fontScale="92500" lnSpcReduction="10000"/>
          </a:bodyPr>
          <a:lstStyle/>
          <a:p>
            <a:pPr marL="457200" lvl="0" indent="-305020" algn="l" rtl="0">
              <a:lnSpc>
                <a:spcPct val="115000"/>
              </a:lnSpc>
              <a:spcBef>
                <a:spcPts val="0"/>
              </a:spcBef>
              <a:spcAft>
                <a:spcPts val="0"/>
              </a:spcAft>
              <a:buClr>
                <a:schemeClr val="dk2"/>
              </a:buClr>
              <a:buSzPct val="100000"/>
              <a:buChar char="●"/>
            </a:pPr>
            <a:r>
              <a:rPr lang="en">
                <a:solidFill>
                  <a:schemeClr val="dk2"/>
                </a:solidFill>
              </a:rPr>
              <a:t>Graphing how company assets write down value changed over time for our selected companies with the most hurricane hits - only one of those graphs is shown here</a:t>
            </a:r>
            <a:endParaRPr>
              <a:solidFill>
                <a:schemeClr val="dk2"/>
              </a:solidFill>
            </a:endParaRPr>
          </a:p>
          <a:p>
            <a:pPr marL="457200" lvl="0" indent="-305020" algn="l" rtl="0">
              <a:lnSpc>
                <a:spcPct val="115000"/>
              </a:lnSpc>
              <a:spcBef>
                <a:spcPts val="0"/>
              </a:spcBef>
              <a:spcAft>
                <a:spcPts val="0"/>
              </a:spcAft>
              <a:buClr>
                <a:schemeClr val="dk2"/>
              </a:buClr>
              <a:buSzPct val="100000"/>
              <a:buChar char="●"/>
            </a:pPr>
            <a:r>
              <a:rPr lang="en">
                <a:solidFill>
                  <a:schemeClr val="dk2"/>
                </a:solidFill>
              </a:rPr>
              <a:t>Next step will be to incorporate this data into modeling to see how it is changing in correlation with hurricane hits (and the strength of those hits)</a:t>
            </a:r>
            <a:endParaRPr>
              <a:solidFill>
                <a:schemeClr val="dk2"/>
              </a:solidFill>
            </a:endParaRPr>
          </a:p>
        </p:txBody>
      </p:sp>
      <p:sp>
        <p:nvSpPr>
          <p:cNvPr id="260" name="Google Shape;260;g100e3f28e30_0_93"/>
          <p:cNvSpPr/>
          <p:nvPr/>
        </p:nvSpPr>
        <p:spPr>
          <a:xfrm>
            <a:off x="434275" y="1519675"/>
            <a:ext cx="30345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Data Inspection Methods</a:t>
            </a:r>
            <a:endParaRPr sz="1600" b="0" i="0" u="none" strike="noStrike" cap="none" baseline="30000">
              <a:solidFill>
                <a:schemeClr val="lt1"/>
              </a:solidFill>
              <a:latin typeface="Lato"/>
              <a:ea typeface="Lato"/>
              <a:cs typeface="Lato"/>
              <a:sym typeface="Lato"/>
            </a:endParaRPr>
          </a:p>
        </p:txBody>
      </p:sp>
      <p:sp>
        <p:nvSpPr>
          <p:cNvPr id="261" name="Google Shape;261;g100e3f28e30_0_93"/>
          <p:cNvSpPr txBox="1"/>
          <p:nvPr/>
        </p:nvSpPr>
        <p:spPr>
          <a:xfrm rot="-5400000" flipH="1">
            <a:off x="2311650" y="2810381"/>
            <a:ext cx="29340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000" b="0" i="0" u="none" strike="noStrike" cap="none">
                <a:solidFill>
                  <a:srgbClr val="000000"/>
                </a:solidFill>
                <a:latin typeface="Lato"/>
                <a:ea typeface="Lato"/>
                <a:cs typeface="Lato"/>
                <a:sym typeface="Lato"/>
              </a:rPr>
              <a:t>Total Write Down Value (in thousands  of USD)</a:t>
            </a:r>
            <a:endParaRPr sz="1000" b="0" i="0" u="none" strike="noStrike" cap="none">
              <a:solidFill>
                <a:srgbClr val="000000"/>
              </a:solidFill>
              <a:latin typeface="Lato"/>
              <a:ea typeface="Lato"/>
              <a:cs typeface="Lato"/>
              <a:sym typeface="Lato"/>
            </a:endParaRPr>
          </a:p>
        </p:txBody>
      </p:sp>
      <p:sp>
        <p:nvSpPr>
          <p:cNvPr id="262" name="Google Shape;262;g100e3f28e30_0_93"/>
          <p:cNvSpPr txBox="1"/>
          <p:nvPr/>
        </p:nvSpPr>
        <p:spPr>
          <a:xfrm flipH="1">
            <a:off x="5788825" y="4558638"/>
            <a:ext cx="966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Year</a:t>
            </a:r>
            <a:endParaRPr sz="1200" b="0" i="0" u="none" strike="noStrike" cap="none">
              <a:solidFill>
                <a:srgbClr val="000000"/>
              </a:solidFill>
              <a:latin typeface="Lato"/>
              <a:ea typeface="Lato"/>
              <a:cs typeface="Lato"/>
              <a:sym typeface="Lato"/>
            </a:endParaRPr>
          </a:p>
        </p:txBody>
      </p:sp>
      <p:sp>
        <p:nvSpPr>
          <p:cNvPr id="263" name="Google Shape;263;g100e3f28e30_0_93"/>
          <p:cNvSpPr txBox="1"/>
          <p:nvPr/>
        </p:nvSpPr>
        <p:spPr>
          <a:xfrm flipH="1">
            <a:off x="3902575" y="1023025"/>
            <a:ext cx="4648500" cy="5541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Total Asset Write-down Value &amp; Total Hurricane Hit times </a:t>
            </a:r>
            <a:endParaRPr sz="12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ato"/>
                <a:ea typeface="Lato"/>
                <a:cs typeface="Lato"/>
                <a:sym typeface="Lato"/>
              </a:rPr>
              <a:t> by Year: Macerich Company</a:t>
            </a:r>
            <a:endParaRPr sz="1200" b="0" i="0" u="none" strike="noStrike" cap="none">
              <a:solidFill>
                <a:srgbClr val="000000"/>
              </a:solidFill>
              <a:latin typeface="Lato"/>
              <a:ea typeface="Lato"/>
              <a:cs typeface="Lato"/>
              <a:sym typeface="Lato"/>
            </a:endParaRPr>
          </a:p>
        </p:txBody>
      </p:sp>
      <p:pic>
        <p:nvPicPr>
          <p:cNvPr id="264" name="Google Shape;264;g100e3f28e30_0_93"/>
          <p:cNvPicPr preferRelativeResize="0"/>
          <p:nvPr/>
        </p:nvPicPr>
        <p:blipFill rotWithShape="1">
          <a:blip r:embed="rId4">
            <a:alphaModFix/>
          </a:blip>
          <a:srcRect/>
          <a:stretch/>
        </p:blipFill>
        <p:spPr>
          <a:xfrm>
            <a:off x="3902575" y="1542575"/>
            <a:ext cx="4738801" cy="2933999"/>
          </a:xfrm>
          <a:prstGeom prst="rect">
            <a:avLst/>
          </a:prstGeom>
          <a:noFill/>
          <a:ln>
            <a:noFill/>
          </a:ln>
        </p:spPr>
      </p:pic>
      <p:sp>
        <p:nvSpPr>
          <p:cNvPr id="265" name="Google Shape;265;g100e3f28e30_0_93"/>
          <p:cNvSpPr txBox="1"/>
          <p:nvPr/>
        </p:nvSpPr>
        <p:spPr>
          <a:xfrm rot="-5400000" flipH="1">
            <a:off x="7343725" y="2785931"/>
            <a:ext cx="29340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000" b="0" i="0" u="none" strike="noStrike" cap="none">
                <a:solidFill>
                  <a:srgbClr val="000000"/>
                </a:solidFill>
                <a:latin typeface="Lato"/>
                <a:ea typeface="Lato"/>
                <a:cs typeface="Lato"/>
                <a:sym typeface="Lato"/>
              </a:rPr>
              <a:t>Total Hurricane hit times in a year</a:t>
            </a:r>
            <a:endParaRPr sz="1000" b="0" i="0" u="none" strike="noStrike" cap="non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05510760c1_4_16"/>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Dataset after cleaning</a:t>
            </a:r>
            <a:endParaRPr/>
          </a:p>
        </p:txBody>
      </p:sp>
      <p:sp>
        <p:nvSpPr>
          <p:cNvPr id="271" name="Google Shape;271;g105510760c1_4_16"/>
          <p:cNvSpPr txBox="1"/>
          <p:nvPr/>
        </p:nvSpPr>
        <p:spPr>
          <a:xfrm>
            <a:off x="3300" y="4343100"/>
            <a:ext cx="3606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Analysis done on data from: </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1. S&amp;P Capital IQ Pro for company data (</a:t>
            </a:r>
            <a:r>
              <a:rPr lang="en" sz="800" b="0" i="0" u="sng" strike="noStrike" cap="none">
                <a:solidFill>
                  <a:schemeClr val="hlink"/>
                </a:solidFill>
                <a:latin typeface="Lato"/>
                <a:ea typeface="Lato"/>
                <a:cs typeface="Lato"/>
                <a:sym typeface="Lato"/>
                <a:hlinkClick r:id="rId3"/>
              </a:rPr>
              <a:t>https://www.capitaliq.spglobal.com/web/client?auth=inherit#dashboard</a:t>
            </a:r>
            <a:r>
              <a:rPr lang="en" sz="800" b="0" i="0" u="none" strike="noStrike" cap="none">
                <a:solidFill>
                  <a:srgbClr val="000000"/>
                </a:solidFill>
                <a:latin typeface="Lato"/>
                <a:ea typeface="Lato"/>
                <a:cs typeface="Lato"/>
                <a:sym typeface="Lato"/>
              </a:rPr>
              <a:t>)</a:t>
            </a:r>
            <a:endParaRPr sz="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800" b="0" i="0" u="none" strike="noStrike" cap="none">
              <a:solidFill>
                <a:srgbClr val="000000"/>
              </a:solidFill>
              <a:latin typeface="Lato"/>
              <a:ea typeface="Lato"/>
              <a:cs typeface="Lato"/>
              <a:sym typeface="Lato"/>
            </a:endParaRPr>
          </a:p>
        </p:txBody>
      </p:sp>
      <p:sp>
        <p:nvSpPr>
          <p:cNvPr id="272" name="Google Shape;272;g105510760c1_4_16"/>
          <p:cNvSpPr txBox="1">
            <a:spLocks noGrp="1"/>
          </p:cNvSpPr>
          <p:nvPr>
            <p:ph type="body" idx="1"/>
          </p:nvPr>
        </p:nvSpPr>
        <p:spPr>
          <a:xfrm>
            <a:off x="627050" y="1255075"/>
            <a:ext cx="4087800" cy="1374900"/>
          </a:xfrm>
          <a:prstGeom prst="rect">
            <a:avLst/>
          </a:prstGeom>
          <a:noFill/>
          <a:ln>
            <a:noFill/>
          </a:ln>
        </p:spPr>
        <p:txBody>
          <a:bodyPr spcFirstLastPara="1" wrap="square" lIns="91425" tIns="91425" rIns="91425" bIns="91425" anchor="t" anchorCtr="0">
            <a:normAutofit lnSpcReduction="20000"/>
          </a:bodyPr>
          <a:lstStyle/>
          <a:p>
            <a:pPr marL="457200" lvl="0" indent="-311180" algn="l" rtl="0">
              <a:lnSpc>
                <a:spcPct val="115000"/>
              </a:lnSpc>
              <a:spcBef>
                <a:spcPts val="0"/>
              </a:spcBef>
              <a:spcAft>
                <a:spcPts val="0"/>
              </a:spcAft>
              <a:buClr>
                <a:schemeClr val="dk2"/>
              </a:buClr>
              <a:buSzPts val="1300"/>
              <a:buChar char="●"/>
            </a:pPr>
            <a:r>
              <a:rPr lang="en">
                <a:solidFill>
                  <a:schemeClr val="dk2"/>
                </a:solidFill>
              </a:rPr>
              <a:t>InstName: name of the institution</a:t>
            </a:r>
            <a:endParaRPr>
              <a:solidFill>
                <a:schemeClr val="dk2"/>
              </a:solidFill>
            </a:endParaRPr>
          </a:p>
          <a:p>
            <a:pPr marL="457200" lvl="0" indent="-311180" algn="l" rtl="0">
              <a:lnSpc>
                <a:spcPct val="115000"/>
              </a:lnSpc>
              <a:spcBef>
                <a:spcPts val="0"/>
              </a:spcBef>
              <a:spcAft>
                <a:spcPts val="0"/>
              </a:spcAft>
              <a:buClr>
                <a:schemeClr val="dk2"/>
              </a:buClr>
              <a:buSzPts val="1300"/>
              <a:buChar char="●"/>
            </a:pPr>
            <a:r>
              <a:rPr lang="en">
                <a:solidFill>
                  <a:schemeClr val="dk2"/>
                </a:solidFill>
              </a:rPr>
              <a:t>year: year</a:t>
            </a:r>
            <a:endParaRPr>
              <a:solidFill>
                <a:schemeClr val="dk2"/>
              </a:solidFill>
            </a:endParaRPr>
          </a:p>
          <a:p>
            <a:pPr marL="457200" lvl="0" indent="-311180" algn="l" rtl="0">
              <a:lnSpc>
                <a:spcPct val="115000"/>
              </a:lnSpc>
              <a:spcBef>
                <a:spcPts val="0"/>
              </a:spcBef>
              <a:spcAft>
                <a:spcPts val="0"/>
              </a:spcAft>
              <a:buClr>
                <a:schemeClr val="dk2"/>
              </a:buClr>
              <a:buSzPts val="1300"/>
              <a:buChar char="●"/>
            </a:pPr>
            <a:r>
              <a:rPr lang="en">
                <a:solidFill>
                  <a:schemeClr val="dk2"/>
                </a:solidFill>
              </a:rPr>
              <a:t>writedown_value: write down value of  real estate that year</a:t>
            </a:r>
            <a:endParaRPr>
              <a:solidFill>
                <a:schemeClr val="dk2"/>
              </a:solidFill>
            </a:endParaRPr>
          </a:p>
          <a:p>
            <a:pPr marL="457200" lvl="0" indent="-311180" algn="l" rtl="0">
              <a:lnSpc>
                <a:spcPct val="115000"/>
              </a:lnSpc>
              <a:spcBef>
                <a:spcPts val="0"/>
              </a:spcBef>
              <a:spcAft>
                <a:spcPts val="0"/>
              </a:spcAft>
              <a:buClr>
                <a:schemeClr val="dk2"/>
              </a:buClr>
              <a:buSzPts val="1300"/>
              <a:buChar char="●"/>
            </a:pPr>
            <a:r>
              <a:rPr lang="en">
                <a:solidFill>
                  <a:schemeClr val="dk2"/>
                </a:solidFill>
              </a:rPr>
              <a:t>inflation_rate: US inflation rate that year</a:t>
            </a:r>
            <a:endParaRPr>
              <a:solidFill>
                <a:schemeClr val="dk2"/>
              </a:solidFill>
            </a:endParaRPr>
          </a:p>
          <a:p>
            <a:pPr marL="457200" lvl="0" indent="-311150" algn="l" rtl="0">
              <a:lnSpc>
                <a:spcPct val="115000"/>
              </a:lnSpc>
              <a:spcBef>
                <a:spcPts val="0"/>
              </a:spcBef>
              <a:spcAft>
                <a:spcPts val="0"/>
              </a:spcAft>
              <a:buClr>
                <a:schemeClr val="dk2"/>
              </a:buClr>
              <a:buSzPts val="1300"/>
              <a:buChar char="●"/>
            </a:pPr>
            <a:r>
              <a:rPr lang="en">
                <a:solidFill>
                  <a:schemeClr val="dk2"/>
                </a:solidFill>
              </a:rPr>
              <a:t>asset_value: total asset value of the company</a:t>
            </a:r>
            <a:endParaRPr>
              <a:solidFill>
                <a:schemeClr val="dk2"/>
              </a:solidFill>
            </a:endParaRPr>
          </a:p>
        </p:txBody>
      </p:sp>
      <p:pic>
        <p:nvPicPr>
          <p:cNvPr id="273" name="Google Shape;273;g105510760c1_4_16"/>
          <p:cNvPicPr preferRelativeResize="0"/>
          <p:nvPr/>
        </p:nvPicPr>
        <p:blipFill rotWithShape="1">
          <a:blip r:embed="rId4">
            <a:alphaModFix/>
          </a:blip>
          <a:srcRect/>
          <a:stretch/>
        </p:blipFill>
        <p:spPr>
          <a:xfrm>
            <a:off x="0" y="2870137"/>
            <a:ext cx="9144000" cy="1374926"/>
          </a:xfrm>
          <a:prstGeom prst="rect">
            <a:avLst/>
          </a:prstGeom>
          <a:noFill/>
          <a:ln>
            <a:noFill/>
          </a:ln>
        </p:spPr>
      </p:pic>
      <p:sp>
        <p:nvSpPr>
          <p:cNvPr id="274" name="Google Shape;274;g105510760c1_4_16"/>
          <p:cNvSpPr txBox="1">
            <a:spLocks noGrp="1"/>
          </p:cNvSpPr>
          <p:nvPr>
            <p:ph type="body" idx="1"/>
          </p:nvPr>
        </p:nvSpPr>
        <p:spPr>
          <a:xfrm>
            <a:off x="4647775" y="1255075"/>
            <a:ext cx="4087800" cy="1473600"/>
          </a:xfrm>
          <a:prstGeom prst="rect">
            <a:avLst/>
          </a:prstGeom>
          <a:noFill/>
          <a:ln>
            <a:noFill/>
          </a:ln>
        </p:spPr>
        <p:txBody>
          <a:bodyPr spcFirstLastPara="1" wrap="square" lIns="91425" tIns="91425" rIns="91425" bIns="91425" anchor="t" anchorCtr="0">
            <a:normAutofit fontScale="92500" lnSpcReduction="20000"/>
          </a:bodyPr>
          <a:lstStyle/>
          <a:p>
            <a:pPr marL="457200" lvl="0" indent="-304989" algn="l" rtl="0">
              <a:lnSpc>
                <a:spcPct val="115000"/>
              </a:lnSpc>
              <a:spcBef>
                <a:spcPts val="0"/>
              </a:spcBef>
              <a:spcAft>
                <a:spcPts val="0"/>
              </a:spcAft>
              <a:buClr>
                <a:schemeClr val="dk2"/>
              </a:buClr>
              <a:buSzPct val="100000"/>
              <a:buChar char="●"/>
            </a:pPr>
            <a:r>
              <a:rPr lang="en">
                <a:solidFill>
                  <a:schemeClr val="dk2"/>
                </a:solidFill>
              </a:rPr>
              <a:t>number_of_storm: number of storm encountered that year</a:t>
            </a:r>
            <a:endParaRPr>
              <a:solidFill>
                <a:schemeClr val="dk2"/>
              </a:solidFill>
            </a:endParaRPr>
          </a:p>
          <a:p>
            <a:pPr marL="457200" lvl="0" indent="-304989" algn="l" rtl="0">
              <a:lnSpc>
                <a:spcPct val="115000"/>
              </a:lnSpc>
              <a:spcBef>
                <a:spcPts val="0"/>
              </a:spcBef>
              <a:spcAft>
                <a:spcPts val="0"/>
              </a:spcAft>
              <a:buClr>
                <a:schemeClr val="dk2"/>
              </a:buClr>
              <a:buSzPct val="100000"/>
              <a:buChar char="●"/>
            </a:pPr>
            <a:r>
              <a:rPr lang="en">
                <a:solidFill>
                  <a:schemeClr val="dk2"/>
                </a:solidFill>
              </a:rPr>
              <a:t>storm_experience_hour: duration of storm</a:t>
            </a:r>
            <a:endParaRPr>
              <a:solidFill>
                <a:schemeClr val="dk2"/>
              </a:solidFill>
            </a:endParaRPr>
          </a:p>
          <a:p>
            <a:pPr marL="457200" lvl="0" indent="-304989" algn="l" rtl="0">
              <a:lnSpc>
                <a:spcPct val="115000"/>
              </a:lnSpc>
              <a:spcBef>
                <a:spcPts val="0"/>
              </a:spcBef>
              <a:spcAft>
                <a:spcPts val="0"/>
              </a:spcAft>
              <a:buClr>
                <a:schemeClr val="dk2"/>
              </a:buClr>
              <a:buSzPct val="100000"/>
              <a:buChar char="●"/>
            </a:pPr>
            <a:r>
              <a:rPr lang="en">
                <a:solidFill>
                  <a:schemeClr val="dk2"/>
                </a:solidFill>
              </a:rPr>
              <a:t>max_storm_speed: maximum value of storm wind speed</a:t>
            </a:r>
            <a:endParaRPr>
              <a:solidFill>
                <a:schemeClr val="dk2"/>
              </a:solidFill>
            </a:endParaRPr>
          </a:p>
          <a:p>
            <a:pPr marL="457200" lvl="0" indent="-305020" algn="l" rtl="0">
              <a:lnSpc>
                <a:spcPct val="115000"/>
              </a:lnSpc>
              <a:spcBef>
                <a:spcPts val="0"/>
              </a:spcBef>
              <a:spcAft>
                <a:spcPts val="0"/>
              </a:spcAft>
              <a:buClr>
                <a:schemeClr val="dk2"/>
              </a:buClr>
              <a:buSzPct val="100000"/>
              <a:buChar char="●"/>
            </a:pPr>
            <a:r>
              <a:rPr lang="en">
                <a:solidFill>
                  <a:schemeClr val="dk2"/>
                </a:solidFill>
              </a:rPr>
              <a:t>writedown_pct: The proportion of write down value over asset value</a:t>
            </a:r>
            <a:endParaRPr>
              <a:solidFill>
                <a:schemeClr val="dk2"/>
              </a:solidFill>
            </a:endParaRPr>
          </a:p>
        </p:txBody>
      </p:sp>
      <p:sp>
        <p:nvSpPr>
          <p:cNvPr id="275" name="Google Shape;275;g105510760c1_4_16"/>
          <p:cNvSpPr txBox="1">
            <a:spLocks noGrp="1"/>
          </p:cNvSpPr>
          <p:nvPr>
            <p:ph type="body" idx="1"/>
          </p:nvPr>
        </p:nvSpPr>
        <p:spPr>
          <a:xfrm>
            <a:off x="4007275" y="4485225"/>
            <a:ext cx="4728300" cy="6048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300"/>
              <a:buNone/>
            </a:pPr>
            <a:r>
              <a:rPr lang="en" b="1">
                <a:solidFill>
                  <a:schemeClr val="dk2"/>
                </a:solidFill>
              </a:rPr>
              <a:t>All the companies which are in this dataset  have been  impacted by the hurricane</a:t>
            </a:r>
            <a:endParaRPr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0214f15533_0_8"/>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Data - All Affected Companies </a:t>
            </a:r>
            <a:endParaRPr/>
          </a:p>
        </p:txBody>
      </p:sp>
      <p:sp>
        <p:nvSpPr>
          <p:cNvPr id="281" name="Google Shape;281;g10214f15533_0_8"/>
          <p:cNvSpPr/>
          <p:nvPr/>
        </p:nvSpPr>
        <p:spPr>
          <a:xfrm>
            <a:off x="508925" y="1284075"/>
            <a:ext cx="34647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 VS. # of storm Encountered</a:t>
            </a:r>
            <a:endParaRPr sz="1300" b="0" i="0" u="none" strike="noStrike" cap="none" baseline="30000">
              <a:solidFill>
                <a:schemeClr val="lt1"/>
              </a:solidFill>
              <a:latin typeface="Lato"/>
              <a:ea typeface="Lato"/>
              <a:cs typeface="Lato"/>
              <a:sym typeface="Lato"/>
            </a:endParaRPr>
          </a:p>
        </p:txBody>
      </p:sp>
      <p:sp>
        <p:nvSpPr>
          <p:cNvPr id="282" name="Google Shape;282;g10214f15533_0_8"/>
          <p:cNvSpPr/>
          <p:nvPr/>
        </p:nvSpPr>
        <p:spPr>
          <a:xfrm>
            <a:off x="5426525" y="1284075"/>
            <a:ext cx="35235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 VS. Storm speeds</a:t>
            </a:r>
            <a:endParaRPr sz="1300" b="0" i="0" u="none" strike="noStrike" cap="none" baseline="30000">
              <a:solidFill>
                <a:schemeClr val="lt1"/>
              </a:solidFill>
              <a:latin typeface="Lato"/>
              <a:ea typeface="Lato"/>
              <a:cs typeface="Lato"/>
              <a:sym typeface="Lato"/>
            </a:endParaRPr>
          </a:p>
        </p:txBody>
      </p:sp>
      <p:sp>
        <p:nvSpPr>
          <p:cNvPr id="283" name="Google Shape;283;g10214f15533_0_8"/>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sp>
        <p:nvSpPr>
          <p:cNvPr id="284" name="Google Shape;284;g10214f15533_0_8"/>
          <p:cNvSpPr txBox="1"/>
          <p:nvPr/>
        </p:nvSpPr>
        <p:spPr>
          <a:xfrm>
            <a:off x="3923613" y="1866050"/>
            <a:ext cx="1407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ato"/>
                <a:ea typeface="Lato"/>
                <a:cs typeface="Lato"/>
                <a:sym typeface="Lato"/>
              </a:rPr>
              <a:t>210 Firms</a:t>
            </a:r>
            <a:endParaRPr sz="1400" b="1" i="0" u="none" strike="noStrike" cap="none">
              <a:solidFill>
                <a:srgbClr val="000000"/>
              </a:solidFill>
              <a:latin typeface="Lato"/>
              <a:ea typeface="Lato"/>
              <a:cs typeface="Lato"/>
              <a:sym typeface="Lato"/>
            </a:endParaRPr>
          </a:p>
        </p:txBody>
      </p:sp>
      <p:sp>
        <p:nvSpPr>
          <p:cNvPr id="285" name="Google Shape;285;g10214f15533_0_8"/>
          <p:cNvSpPr txBox="1"/>
          <p:nvPr/>
        </p:nvSpPr>
        <p:spPr>
          <a:xfrm>
            <a:off x="3853675" y="2406175"/>
            <a:ext cx="1677900" cy="684900"/>
          </a:xfrm>
          <a:prstGeom prst="rect">
            <a:avLst/>
          </a:prstGeom>
          <a:noFill/>
          <a:ln>
            <a:noFill/>
          </a:ln>
        </p:spPr>
        <p:txBody>
          <a:bodyPr spcFirstLastPara="1" wrap="square" lIns="0" tIns="0" rIns="0" bIns="0" anchor="t" anchorCtr="0">
            <a:spAutoFit/>
          </a:bodyPr>
          <a:lstStyle/>
          <a:p>
            <a:pPr marL="237743" marR="0" lvl="0" indent="-72643" algn="l" rtl="0">
              <a:lnSpc>
                <a:spcPct val="115000"/>
              </a:lnSpc>
              <a:spcBef>
                <a:spcPts val="0"/>
              </a:spcBef>
              <a:spcAft>
                <a:spcPts val="0"/>
              </a:spcAft>
              <a:buClr>
                <a:srgbClr val="000000"/>
              </a:buClr>
              <a:buSzPts val="1000"/>
              <a:buFont typeface="Lato"/>
              <a:buChar char="●"/>
            </a:pPr>
            <a:r>
              <a:rPr lang="en" sz="1000" b="0" i="0" u="none" strike="noStrike" cap="none">
                <a:solidFill>
                  <a:srgbClr val="000000"/>
                </a:solidFill>
                <a:latin typeface="Lato"/>
                <a:ea typeface="Lato"/>
                <a:cs typeface="Lato"/>
                <a:sym typeface="Lato"/>
              </a:rPr>
              <a:t>Affected by storms</a:t>
            </a:r>
            <a:endParaRPr sz="1000" b="0" i="0" u="none" strike="noStrike" cap="none">
              <a:solidFill>
                <a:srgbClr val="000000"/>
              </a:solidFill>
              <a:latin typeface="Lato"/>
              <a:ea typeface="Lato"/>
              <a:cs typeface="Lato"/>
              <a:sym typeface="Lato"/>
            </a:endParaRPr>
          </a:p>
          <a:p>
            <a:pPr marL="237743" marR="0" lvl="0" indent="-72643" algn="l" rtl="0">
              <a:lnSpc>
                <a:spcPct val="115000"/>
              </a:lnSpc>
              <a:spcBef>
                <a:spcPts val="0"/>
              </a:spcBef>
              <a:spcAft>
                <a:spcPts val="0"/>
              </a:spcAft>
              <a:buClr>
                <a:srgbClr val="000000"/>
              </a:buClr>
              <a:buSzPts val="1000"/>
              <a:buFont typeface="Lato"/>
              <a:buChar char="●"/>
            </a:pPr>
            <a:r>
              <a:rPr lang="en" sz="1000" b="0" i="0" u="none" strike="noStrike" cap="none">
                <a:solidFill>
                  <a:srgbClr val="000000"/>
                </a:solidFill>
                <a:latin typeface="Lato"/>
                <a:ea typeface="Lato"/>
                <a:cs typeface="Lato"/>
                <a:sym typeface="Lato"/>
              </a:rPr>
              <a:t>With writedown_value</a:t>
            </a:r>
            <a:endParaRPr sz="1000" b="0" i="0" u="none" strike="noStrike" cap="none">
              <a:solidFill>
                <a:srgbClr val="000000"/>
              </a:solidFill>
              <a:latin typeface="Lato"/>
              <a:ea typeface="Lato"/>
              <a:cs typeface="Lato"/>
              <a:sym typeface="Lato"/>
            </a:endParaRPr>
          </a:p>
          <a:p>
            <a:pPr marL="237743" marR="0" lvl="0" indent="-72643" algn="l" rtl="0">
              <a:lnSpc>
                <a:spcPct val="115000"/>
              </a:lnSpc>
              <a:spcBef>
                <a:spcPts val="0"/>
              </a:spcBef>
              <a:spcAft>
                <a:spcPts val="0"/>
              </a:spcAft>
              <a:buClr>
                <a:srgbClr val="000000"/>
              </a:buClr>
              <a:buSzPts val="1000"/>
              <a:buFont typeface="Lato"/>
              <a:buChar char="●"/>
            </a:pPr>
            <a:r>
              <a:rPr lang="en" sz="1000" b="0" i="0" u="none" strike="noStrike" cap="none">
                <a:solidFill>
                  <a:srgbClr val="000000"/>
                </a:solidFill>
                <a:latin typeface="Lato"/>
                <a:ea typeface="Lato"/>
                <a:cs typeface="Lato"/>
                <a:sym typeface="Lato"/>
              </a:rPr>
              <a:t>With max_speed</a:t>
            </a:r>
            <a:endParaRPr sz="1000" b="0" i="0" u="none" strike="noStrike" cap="none">
              <a:solidFill>
                <a:srgbClr val="000000"/>
              </a:solidFill>
              <a:latin typeface="Lato"/>
              <a:ea typeface="Lato"/>
              <a:cs typeface="Lato"/>
              <a:sym typeface="Lato"/>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Lato"/>
              <a:ea typeface="Lato"/>
              <a:cs typeface="Lato"/>
              <a:sym typeface="Lato"/>
            </a:endParaRPr>
          </a:p>
        </p:txBody>
      </p:sp>
      <p:pic>
        <p:nvPicPr>
          <p:cNvPr id="286" name="Google Shape;286;g10214f15533_0_8"/>
          <p:cNvPicPr preferRelativeResize="0"/>
          <p:nvPr/>
        </p:nvPicPr>
        <p:blipFill rotWithShape="1">
          <a:blip r:embed="rId4">
            <a:alphaModFix/>
          </a:blip>
          <a:srcRect/>
          <a:stretch/>
        </p:blipFill>
        <p:spPr>
          <a:xfrm>
            <a:off x="508925" y="1656675"/>
            <a:ext cx="3414701" cy="3023499"/>
          </a:xfrm>
          <a:prstGeom prst="rect">
            <a:avLst/>
          </a:prstGeom>
          <a:noFill/>
          <a:ln>
            <a:noFill/>
          </a:ln>
        </p:spPr>
      </p:pic>
      <p:pic>
        <p:nvPicPr>
          <p:cNvPr id="287" name="Google Shape;287;g10214f15533_0_8"/>
          <p:cNvPicPr preferRelativeResize="0"/>
          <p:nvPr/>
        </p:nvPicPr>
        <p:blipFill rotWithShape="1">
          <a:blip r:embed="rId5">
            <a:alphaModFix/>
          </a:blip>
          <a:srcRect/>
          <a:stretch/>
        </p:blipFill>
        <p:spPr>
          <a:xfrm>
            <a:off x="5426525" y="1656675"/>
            <a:ext cx="3523501" cy="311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fbabfac256_5_12"/>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Data - Top 5 firms   </a:t>
            </a:r>
            <a:endParaRPr/>
          </a:p>
        </p:txBody>
      </p:sp>
      <p:sp>
        <p:nvSpPr>
          <p:cNvPr id="293" name="Google Shape;293;gfbabfac256_5_12"/>
          <p:cNvSpPr/>
          <p:nvPr/>
        </p:nvSpPr>
        <p:spPr>
          <a:xfrm>
            <a:off x="827850" y="1284075"/>
            <a:ext cx="34647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 VS. # of storm Encountered</a:t>
            </a:r>
            <a:endParaRPr sz="1300" b="0" i="0" u="none" strike="noStrike" cap="none" baseline="30000">
              <a:solidFill>
                <a:schemeClr val="lt1"/>
              </a:solidFill>
              <a:latin typeface="Lato"/>
              <a:ea typeface="Lato"/>
              <a:cs typeface="Lato"/>
              <a:sym typeface="Lato"/>
            </a:endParaRPr>
          </a:p>
        </p:txBody>
      </p:sp>
      <p:sp>
        <p:nvSpPr>
          <p:cNvPr id="294" name="Google Shape;294;gfbabfac256_5_12"/>
          <p:cNvSpPr/>
          <p:nvPr/>
        </p:nvSpPr>
        <p:spPr>
          <a:xfrm>
            <a:off x="4978675" y="1284075"/>
            <a:ext cx="35235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 VS. Storm speeds</a:t>
            </a:r>
            <a:endParaRPr sz="1300" b="0" i="0" u="none" strike="noStrike" cap="none" baseline="30000">
              <a:solidFill>
                <a:schemeClr val="lt1"/>
              </a:solidFill>
              <a:latin typeface="Lato"/>
              <a:ea typeface="Lato"/>
              <a:cs typeface="Lato"/>
              <a:sym typeface="Lato"/>
            </a:endParaRPr>
          </a:p>
        </p:txBody>
      </p:sp>
      <p:sp>
        <p:nvSpPr>
          <p:cNvPr id="295" name="Google Shape;295;gfbabfac256_5_12"/>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pic>
        <p:nvPicPr>
          <p:cNvPr id="296" name="Google Shape;296;gfbabfac256_5_12"/>
          <p:cNvPicPr preferRelativeResize="0"/>
          <p:nvPr/>
        </p:nvPicPr>
        <p:blipFill rotWithShape="1">
          <a:blip r:embed="rId4">
            <a:alphaModFix/>
          </a:blip>
          <a:srcRect t="7337"/>
          <a:stretch/>
        </p:blipFill>
        <p:spPr>
          <a:xfrm>
            <a:off x="798450" y="1799875"/>
            <a:ext cx="3523499" cy="2897044"/>
          </a:xfrm>
          <a:prstGeom prst="rect">
            <a:avLst/>
          </a:prstGeom>
          <a:noFill/>
          <a:ln>
            <a:noFill/>
          </a:ln>
        </p:spPr>
      </p:pic>
      <p:pic>
        <p:nvPicPr>
          <p:cNvPr id="297" name="Google Shape;297;gfbabfac256_5_12"/>
          <p:cNvPicPr preferRelativeResize="0"/>
          <p:nvPr/>
        </p:nvPicPr>
        <p:blipFill rotWithShape="1">
          <a:blip r:embed="rId5">
            <a:alphaModFix/>
          </a:blip>
          <a:srcRect t="6358"/>
          <a:stretch/>
        </p:blipFill>
        <p:spPr>
          <a:xfrm>
            <a:off x="5113825" y="1799875"/>
            <a:ext cx="3464700" cy="2898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f7847bf610_0_5"/>
          <p:cNvSpPr txBox="1">
            <a:spLocks noGrp="1"/>
          </p:cNvSpPr>
          <p:nvPr>
            <p:ph type="title"/>
          </p:nvPr>
        </p:nvSpPr>
        <p:spPr>
          <a:xfrm>
            <a:off x="727650" y="626525"/>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Team A</a:t>
            </a:r>
            <a:endParaRPr/>
          </a:p>
        </p:txBody>
      </p:sp>
      <p:sp>
        <p:nvSpPr>
          <p:cNvPr id="95" name="Google Shape;95;gf7847bf610_0_5"/>
          <p:cNvSpPr/>
          <p:nvPr/>
        </p:nvSpPr>
        <p:spPr>
          <a:xfrm>
            <a:off x="780825" y="1500025"/>
            <a:ext cx="24471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Project Management</a:t>
            </a:r>
            <a:endParaRPr sz="1400" b="0" i="0" u="none" strike="noStrike" cap="none">
              <a:solidFill>
                <a:srgbClr val="000000"/>
              </a:solidFill>
              <a:latin typeface="Lato"/>
              <a:ea typeface="Lato"/>
              <a:cs typeface="Lato"/>
              <a:sym typeface="Lato"/>
            </a:endParaRPr>
          </a:p>
        </p:txBody>
      </p:sp>
      <p:sp>
        <p:nvSpPr>
          <p:cNvPr id="96" name="Google Shape;96;gf7847bf610_0_5"/>
          <p:cNvSpPr/>
          <p:nvPr/>
        </p:nvSpPr>
        <p:spPr>
          <a:xfrm>
            <a:off x="3348450" y="1500025"/>
            <a:ext cx="24471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Data Team</a:t>
            </a:r>
            <a:endParaRPr sz="1400" b="0" i="0" u="none" strike="noStrike" cap="none">
              <a:solidFill>
                <a:srgbClr val="000000"/>
              </a:solidFill>
              <a:latin typeface="Lato"/>
              <a:ea typeface="Lato"/>
              <a:cs typeface="Lato"/>
              <a:sym typeface="Lato"/>
            </a:endParaRPr>
          </a:p>
        </p:txBody>
      </p:sp>
      <p:sp>
        <p:nvSpPr>
          <p:cNvPr id="97" name="Google Shape;97;gf7847bf610_0_5"/>
          <p:cNvSpPr/>
          <p:nvPr/>
        </p:nvSpPr>
        <p:spPr>
          <a:xfrm>
            <a:off x="5969250" y="1500025"/>
            <a:ext cx="24471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Modeling Team</a:t>
            </a:r>
            <a:endParaRPr sz="1400" b="0" i="0" u="none" strike="noStrike" cap="none">
              <a:solidFill>
                <a:srgbClr val="000000"/>
              </a:solidFill>
              <a:latin typeface="Lato"/>
              <a:ea typeface="Lato"/>
              <a:cs typeface="Lato"/>
              <a:sym typeface="Lato"/>
            </a:endParaRPr>
          </a:p>
        </p:txBody>
      </p:sp>
      <p:sp>
        <p:nvSpPr>
          <p:cNvPr id="98" name="Google Shape;98;gf7847bf610_0_5"/>
          <p:cNvSpPr/>
          <p:nvPr/>
        </p:nvSpPr>
        <p:spPr>
          <a:xfrm>
            <a:off x="727650" y="20550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Maddie</a:t>
            </a:r>
            <a:endParaRPr sz="1400" b="0" i="0" u="none" strike="noStrike" cap="none">
              <a:solidFill>
                <a:schemeClr val="lt1"/>
              </a:solidFill>
              <a:latin typeface="Lato"/>
              <a:ea typeface="Lato"/>
              <a:cs typeface="Lato"/>
              <a:sym typeface="Lato"/>
            </a:endParaRPr>
          </a:p>
        </p:txBody>
      </p:sp>
      <p:sp>
        <p:nvSpPr>
          <p:cNvPr id="99" name="Google Shape;99;gf7847bf610_0_5"/>
          <p:cNvSpPr/>
          <p:nvPr/>
        </p:nvSpPr>
        <p:spPr>
          <a:xfrm>
            <a:off x="3375050" y="20550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Aansh</a:t>
            </a:r>
            <a:r>
              <a:rPr lang="en" sz="1400" b="0" i="0" u="none" strike="noStrike" cap="none">
                <a:solidFill>
                  <a:schemeClr val="lt1"/>
                </a:solidFill>
                <a:latin typeface="Lato"/>
                <a:ea typeface="Lato"/>
                <a:cs typeface="Lato"/>
                <a:sym typeface="Lato"/>
              </a:rPr>
              <a:t> - Property &amp; company data expert</a:t>
            </a:r>
            <a:endParaRPr sz="1400" b="0" i="0" u="none" strike="noStrike" cap="none">
              <a:solidFill>
                <a:schemeClr val="lt1"/>
              </a:solidFill>
              <a:latin typeface="Lato"/>
              <a:ea typeface="Lato"/>
              <a:cs typeface="Lato"/>
              <a:sym typeface="Lato"/>
            </a:endParaRPr>
          </a:p>
        </p:txBody>
      </p:sp>
      <p:sp>
        <p:nvSpPr>
          <p:cNvPr id="100" name="Google Shape;100;gf7847bf610_0_5"/>
          <p:cNvSpPr/>
          <p:nvPr/>
        </p:nvSpPr>
        <p:spPr>
          <a:xfrm>
            <a:off x="3401625" y="2747576"/>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Uli</a:t>
            </a:r>
            <a:r>
              <a:rPr lang="en" sz="1400" b="0" i="0" u="none" strike="noStrike" cap="none">
                <a:solidFill>
                  <a:schemeClr val="lt1"/>
                </a:solidFill>
                <a:latin typeface="Lato"/>
                <a:ea typeface="Lato"/>
                <a:cs typeface="Lato"/>
                <a:sym typeface="Lato"/>
              </a:rPr>
              <a:t> - Hurricane data expert</a:t>
            </a:r>
            <a:endParaRPr sz="1400" b="0" i="0" u="none" strike="noStrike" cap="none">
              <a:solidFill>
                <a:schemeClr val="lt1"/>
              </a:solidFill>
              <a:latin typeface="Lato"/>
              <a:ea typeface="Lato"/>
              <a:cs typeface="Lato"/>
              <a:sym typeface="Lato"/>
            </a:endParaRPr>
          </a:p>
        </p:txBody>
      </p:sp>
      <p:sp>
        <p:nvSpPr>
          <p:cNvPr id="101" name="Google Shape;101;gf7847bf610_0_5"/>
          <p:cNvSpPr/>
          <p:nvPr/>
        </p:nvSpPr>
        <p:spPr>
          <a:xfrm>
            <a:off x="3401625" y="34401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Jingshu</a:t>
            </a:r>
            <a:r>
              <a:rPr lang="en" sz="1400" b="0" i="0" u="none" strike="noStrike" cap="none">
                <a:solidFill>
                  <a:schemeClr val="lt1"/>
                </a:solidFill>
                <a:latin typeface="Lato"/>
                <a:ea typeface="Lato"/>
                <a:cs typeface="Lato"/>
                <a:sym typeface="Lato"/>
              </a:rPr>
              <a:t> - Data joining &amp; visualization</a:t>
            </a:r>
            <a:endParaRPr sz="1400" b="0" i="0" u="none" strike="noStrike" cap="none">
              <a:solidFill>
                <a:schemeClr val="lt1"/>
              </a:solidFill>
              <a:latin typeface="Lato"/>
              <a:ea typeface="Lato"/>
              <a:cs typeface="Lato"/>
              <a:sym typeface="Lato"/>
            </a:endParaRPr>
          </a:p>
        </p:txBody>
      </p:sp>
      <p:sp>
        <p:nvSpPr>
          <p:cNvPr id="102" name="Google Shape;102;gf7847bf610_0_5"/>
          <p:cNvSpPr/>
          <p:nvPr/>
        </p:nvSpPr>
        <p:spPr>
          <a:xfrm>
            <a:off x="3375050" y="413267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Raven</a:t>
            </a:r>
            <a:r>
              <a:rPr lang="en" sz="1400" b="0" i="0" u="none" strike="noStrike" cap="none">
                <a:solidFill>
                  <a:schemeClr val="lt1"/>
                </a:solidFill>
                <a:latin typeface="Lato"/>
                <a:ea typeface="Lato"/>
                <a:cs typeface="Lato"/>
                <a:sym typeface="Lato"/>
              </a:rPr>
              <a:t> - Data joining &amp; visualization</a:t>
            </a:r>
            <a:endParaRPr sz="1400" b="0" i="0" u="none" strike="noStrike" cap="none">
              <a:solidFill>
                <a:schemeClr val="lt1"/>
              </a:solidFill>
              <a:latin typeface="Lato"/>
              <a:ea typeface="Lato"/>
              <a:cs typeface="Lato"/>
              <a:sym typeface="Lato"/>
            </a:endParaRPr>
          </a:p>
        </p:txBody>
      </p:sp>
      <p:sp>
        <p:nvSpPr>
          <p:cNvPr id="103" name="Google Shape;103;gf7847bf610_0_5"/>
          <p:cNvSpPr/>
          <p:nvPr/>
        </p:nvSpPr>
        <p:spPr>
          <a:xfrm>
            <a:off x="5982550" y="20550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Zixin</a:t>
            </a:r>
            <a:endParaRPr sz="1400" b="0" i="0" u="none" strike="noStrike" cap="none">
              <a:solidFill>
                <a:schemeClr val="lt1"/>
              </a:solidFill>
              <a:latin typeface="Lato"/>
              <a:ea typeface="Lato"/>
              <a:cs typeface="Lato"/>
              <a:sym typeface="Lato"/>
            </a:endParaRPr>
          </a:p>
        </p:txBody>
      </p:sp>
      <p:sp>
        <p:nvSpPr>
          <p:cNvPr id="104" name="Google Shape;104;gf7847bf610_0_5"/>
          <p:cNvSpPr/>
          <p:nvPr/>
        </p:nvSpPr>
        <p:spPr>
          <a:xfrm>
            <a:off x="6009125" y="2747576"/>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Zilin</a:t>
            </a:r>
            <a:endParaRPr sz="1400" b="0" i="0" u="none" strike="noStrike" cap="none">
              <a:solidFill>
                <a:schemeClr val="lt1"/>
              </a:solidFill>
              <a:latin typeface="Lato"/>
              <a:ea typeface="Lato"/>
              <a:cs typeface="Lato"/>
              <a:sym typeface="Lato"/>
            </a:endParaRPr>
          </a:p>
        </p:txBody>
      </p:sp>
      <p:sp>
        <p:nvSpPr>
          <p:cNvPr id="105" name="Google Shape;105;gf7847bf610_0_5"/>
          <p:cNvSpPr/>
          <p:nvPr/>
        </p:nvSpPr>
        <p:spPr>
          <a:xfrm>
            <a:off x="6009125" y="34401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Yicheng</a:t>
            </a:r>
            <a:endParaRPr sz="1400" b="0" i="0" u="none" strike="noStrike" cap="none">
              <a:solidFill>
                <a:schemeClr val="lt1"/>
              </a:solidFill>
              <a:latin typeface="Lato"/>
              <a:ea typeface="Lato"/>
              <a:cs typeface="Lato"/>
              <a:sym typeface="Lato"/>
            </a:endParaRPr>
          </a:p>
        </p:txBody>
      </p:sp>
      <p:sp>
        <p:nvSpPr>
          <p:cNvPr id="106" name="Google Shape;106;gf7847bf610_0_5"/>
          <p:cNvSpPr/>
          <p:nvPr/>
        </p:nvSpPr>
        <p:spPr>
          <a:xfrm>
            <a:off x="5982550" y="413267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Lato"/>
                <a:ea typeface="Lato"/>
                <a:cs typeface="Lato"/>
                <a:sym typeface="Lato"/>
              </a:rPr>
              <a:t>Zehua</a:t>
            </a:r>
            <a:endParaRPr sz="1400" b="0" i="0" u="none" strike="noStrike" cap="none">
              <a:solidFill>
                <a:schemeClr val="lt1"/>
              </a:solidFill>
              <a:latin typeface="Lato"/>
              <a:ea typeface="Lato"/>
              <a:cs typeface="Lato"/>
              <a:sym typeface="Lato"/>
            </a:endParaRPr>
          </a:p>
        </p:txBody>
      </p:sp>
      <p:sp>
        <p:nvSpPr>
          <p:cNvPr id="107" name="Google Shape;107;gf7847bf610_0_5"/>
          <p:cNvSpPr/>
          <p:nvPr/>
        </p:nvSpPr>
        <p:spPr>
          <a:xfrm>
            <a:off x="780813" y="3014725"/>
            <a:ext cx="24471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Lato"/>
                <a:ea typeface="Lato"/>
                <a:cs typeface="Lato"/>
                <a:sym typeface="Lato"/>
              </a:rPr>
              <a:t>Advisors</a:t>
            </a:r>
            <a:endParaRPr sz="1400" b="0" i="0" u="none" strike="noStrike" cap="none">
              <a:solidFill>
                <a:srgbClr val="000000"/>
              </a:solidFill>
              <a:latin typeface="Lato"/>
              <a:ea typeface="Lato"/>
              <a:cs typeface="Lato"/>
              <a:sym typeface="Lato"/>
            </a:endParaRPr>
          </a:p>
        </p:txBody>
      </p:sp>
      <p:sp>
        <p:nvSpPr>
          <p:cNvPr id="108" name="Google Shape;108;gf7847bf610_0_5"/>
          <p:cNvSpPr/>
          <p:nvPr/>
        </p:nvSpPr>
        <p:spPr>
          <a:xfrm>
            <a:off x="807412" y="344012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lt1"/>
                </a:solidFill>
                <a:latin typeface="Lato"/>
                <a:ea typeface="Lato"/>
                <a:cs typeface="Lato"/>
                <a:sym typeface="Lato"/>
              </a:rPr>
              <a:t>Vincent Agboto </a:t>
            </a:r>
            <a:r>
              <a:rPr lang="en">
                <a:solidFill>
                  <a:schemeClr val="lt1"/>
                </a:solidFill>
                <a:latin typeface="Lato"/>
                <a:ea typeface="Lato"/>
                <a:cs typeface="Lato"/>
                <a:sym typeface="Lato"/>
              </a:rPr>
              <a:t>- Professor</a:t>
            </a:r>
            <a:endParaRPr sz="1400" i="0" u="none" strike="noStrike" cap="none">
              <a:solidFill>
                <a:schemeClr val="lt1"/>
              </a:solidFill>
              <a:latin typeface="Lato"/>
              <a:ea typeface="Lato"/>
              <a:cs typeface="Lato"/>
              <a:sym typeface="Lato"/>
            </a:endParaRPr>
          </a:p>
        </p:txBody>
      </p:sp>
      <p:sp>
        <p:nvSpPr>
          <p:cNvPr id="109" name="Google Shape;109;gf7847bf610_0_5"/>
          <p:cNvSpPr/>
          <p:nvPr/>
        </p:nvSpPr>
        <p:spPr>
          <a:xfrm>
            <a:off x="807425" y="4132675"/>
            <a:ext cx="2393928" cy="61635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lt1"/>
                </a:solidFill>
                <a:latin typeface="Lato"/>
                <a:ea typeface="Lato"/>
                <a:cs typeface="Lato"/>
                <a:sym typeface="Lato"/>
              </a:rPr>
              <a:t>Allen Chang </a:t>
            </a:r>
            <a:r>
              <a:rPr lang="en">
                <a:solidFill>
                  <a:schemeClr val="lt1"/>
                </a:solidFill>
                <a:latin typeface="Lato"/>
                <a:ea typeface="Lato"/>
                <a:cs typeface="Lato"/>
                <a:sym typeface="Lato"/>
              </a:rPr>
              <a:t>- Associate</a:t>
            </a:r>
            <a:endParaRPr sz="1400" i="0" u="none" strike="noStrike" cap="none">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06d0ccad68_0_3"/>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Preparation for Regression Modeling</a:t>
            </a:r>
            <a:endParaRPr/>
          </a:p>
        </p:txBody>
      </p:sp>
      <p:sp>
        <p:nvSpPr>
          <p:cNvPr id="303" name="Google Shape;303;g106d0ccad68_0_3"/>
          <p:cNvSpPr txBox="1">
            <a:spLocks noGrp="1"/>
          </p:cNvSpPr>
          <p:nvPr>
            <p:ph type="body" idx="1"/>
          </p:nvPr>
        </p:nvSpPr>
        <p:spPr>
          <a:xfrm>
            <a:off x="627050" y="1255075"/>
            <a:ext cx="8052600" cy="1374900"/>
          </a:xfrm>
          <a:prstGeom prst="rect">
            <a:avLst/>
          </a:prstGeom>
          <a:noFill/>
          <a:ln>
            <a:noFill/>
          </a:ln>
        </p:spPr>
        <p:txBody>
          <a:bodyPr spcFirstLastPara="1" wrap="square" lIns="91425" tIns="91425" rIns="91425" bIns="91425" anchor="t" anchorCtr="0">
            <a:normAutofit/>
          </a:bodyPr>
          <a:lstStyle/>
          <a:p>
            <a:pPr marL="457200" lvl="0" indent="-311150" algn="l" rtl="0">
              <a:spcBef>
                <a:spcPts val="0"/>
              </a:spcBef>
              <a:spcAft>
                <a:spcPts val="0"/>
              </a:spcAft>
              <a:buClr>
                <a:schemeClr val="dk2"/>
              </a:buClr>
              <a:buSzPts val="1300"/>
              <a:buChar char="●"/>
            </a:pPr>
            <a:r>
              <a:rPr lang="en">
                <a:solidFill>
                  <a:schemeClr val="dk2"/>
                </a:solidFill>
              </a:rPr>
              <a:t>1. Delete the records that the number of storms is 0 that year;</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2. Delete the records that the write down value is 0 that year;</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3. Logarithmic conversion writedown_pct and writedown_value to reduce skew distribution;</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4. </a:t>
            </a:r>
            <a:r>
              <a:rPr lang="en">
                <a:solidFill>
                  <a:srgbClr val="000000"/>
                </a:solidFill>
                <a:latin typeface="Arial"/>
                <a:ea typeface="Arial"/>
                <a:cs typeface="Arial"/>
                <a:sym typeface="Arial"/>
              </a:rPr>
              <a:t>Independent variables: </a:t>
            </a:r>
            <a:r>
              <a:rPr lang="en">
                <a:solidFill>
                  <a:schemeClr val="dk2"/>
                </a:solidFill>
              </a:rPr>
              <a:t>inflation_rate, number_of_storm, max_storm_speed, storm_experience_hour;</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5. Dependent variables: writedown_value or writedown_pct.</a:t>
            </a:r>
            <a:endParaRPr>
              <a:solidFill>
                <a:schemeClr val="dk2"/>
              </a:solidFill>
            </a:endParaRPr>
          </a:p>
        </p:txBody>
      </p:sp>
      <p:pic>
        <p:nvPicPr>
          <p:cNvPr id="304" name="Google Shape;304;g106d0ccad68_0_3"/>
          <p:cNvPicPr preferRelativeResize="0"/>
          <p:nvPr/>
        </p:nvPicPr>
        <p:blipFill>
          <a:blip r:embed="rId3">
            <a:alphaModFix/>
          </a:blip>
          <a:stretch>
            <a:fillRect/>
          </a:stretch>
        </p:blipFill>
        <p:spPr>
          <a:xfrm>
            <a:off x="35425" y="2670691"/>
            <a:ext cx="9144001" cy="23117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06d0ccad68_1_0"/>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Linear Model</a:t>
            </a:r>
            <a:endParaRPr/>
          </a:p>
        </p:txBody>
      </p:sp>
      <p:sp>
        <p:nvSpPr>
          <p:cNvPr id="310" name="Google Shape;310;g106d0ccad68_1_0"/>
          <p:cNvSpPr/>
          <p:nvPr/>
        </p:nvSpPr>
        <p:spPr>
          <a:xfrm>
            <a:off x="999125" y="1270200"/>
            <a:ext cx="34647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 VS. # of storm Encountered （ </a:t>
            </a:r>
            <a:r>
              <a:rPr lang="en" sz="1300">
                <a:solidFill>
                  <a:schemeClr val="lt1"/>
                </a:solidFill>
                <a:latin typeface="Lato"/>
                <a:ea typeface="Lato"/>
                <a:cs typeface="Lato"/>
                <a:sym typeface="Lato"/>
              </a:rPr>
              <a:t>210</a:t>
            </a:r>
            <a:r>
              <a:rPr lang="en" sz="1300" b="0" i="0" u="none" strike="noStrike" cap="none">
                <a:solidFill>
                  <a:schemeClr val="lt1"/>
                </a:solidFill>
                <a:latin typeface="Lato"/>
                <a:ea typeface="Lato"/>
                <a:cs typeface="Lato"/>
                <a:sym typeface="Lato"/>
              </a:rPr>
              <a:t> Companies selected）</a:t>
            </a:r>
            <a:endParaRPr sz="1300" b="0" i="0" u="none" strike="noStrike" cap="none" baseline="30000">
              <a:solidFill>
                <a:schemeClr val="lt1"/>
              </a:solidFill>
              <a:latin typeface="Lato"/>
              <a:ea typeface="Lato"/>
              <a:cs typeface="Lato"/>
              <a:sym typeface="Lato"/>
            </a:endParaRPr>
          </a:p>
        </p:txBody>
      </p:sp>
      <p:sp>
        <p:nvSpPr>
          <p:cNvPr id="311" name="Google Shape;311;g106d0ccad68_1_0"/>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sp>
        <p:nvSpPr>
          <p:cNvPr id="312" name="Google Shape;312;g106d0ccad68_1_0"/>
          <p:cNvSpPr txBox="1"/>
          <p:nvPr/>
        </p:nvSpPr>
        <p:spPr>
          <a:xfrm>
            <a:off x="5370449" y="1270200"/>
            <a:ext cx="28347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b="1">
                <a:latin typeface="Lato"/>
                <a:ea typeface="Lato"/>
                <a:cs typeface="Lato"/>
                <a:sym typeface="Lato"/>
              </a:rPr>
              <a:t>The p value of max_storm_speed is lower than 0.05, which means it is significant.</a:t>
            </a: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b="1">
                <a:latin typeface="Lato"/>
                <a:ea typeface="Lato"/>
                <a:cs typeface="Lato"/>
                <a:sym typeface="Lato"/>
              </a:rPr>
              <a:t>And the coefficient of it is 0.0086, which is positive. So it means that the larger the max storm speed is, the higher the write down value of the companies will be which means the companies lost more in hurricane.</a:t>
            </a: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1">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b="1">
                <a:latin typeface="Lato"/>
                <a:ea typeface="Lato"/>
                <a:cs typeface="Lato"/>
                <a:sym typeface="Lato"/>
              </a:rPr>
              <a:t>However, r2 was 0.031, it means that the model was not good on predicting the results. It may not be accurate enough.</a:t>
            </a:r>
            <a:endParaRPr b="1">
              <a:latin typeface="Lato"/>
              <a:ea typeface="Lato"/>
              <a:cs typeface="Lato"/>
              <a:sym typeface="Lato"/>
            </a:endParaRPr>
          </a:p>
        </p:txBody>
      </p:sp>
      <p:pic>
        <p:nvPicPr>
          <p:cNvPr id="313" name="Google Shape;313;g106d0ccad68_1_0"/>
          <p:cNvPicPr preferRelativeResize="0"/>
          <p:nvPr/>
        </p:nvPicPr>
        <p:blipFill>
          <a:blip r:embed="rId4">
            <a:alphaModFix/>
          </a:blip>
          <a:stretch>
            <a:fillRect/>
          </a:stretch>
        </p:blipFill>
        <p:spPr>
          <a:xfrm>
            <a:off x="999125" y="1711925"/>
            <a:ext cx="3342650" cy="2876375"/>
          </a:xfrm>
          <a:prstGeom prst="rect">
            <a:avLst/>
          </a:prstGeom>
          <a:noFill/>
          <a:ln>
            <a:noFill/>
          </a:ln>
        </p:spPr>
      </p:pic>
      <p:sp>
        <p:nvSpPr>
          <p:cNvPr id="314" name="Google Shape;314;g106d0ccad68_1_0"/>
          <p:cNvSpPr/>
          <p:nvPr/>
        </p:nvSpPr>
        <p:spPr>
          <a:xfrm>
            <a:off x="3075375" y="2882500"/>
            <a:ext cx="332100" cy="953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06d0ccad68_0_17"/>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RandomForestRegressor</a:t>
            </a:r>
            <a:endParaRPr/>
          </a:p>
        </p:txBody>
      </p:sp>
      <p:sp>
        <p:nvSpPr>
          <p:cNvPr id="320" name="Google Shape;320;g106d0ccad68_0_17"/>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sp>
        <p:nvSpPr>
          <p:cNvPr id="321" name="Google Shape;321;g106d0ccad68_0_1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2600"/>
              </a:spcBef>
              <a:spcAft>
                <a:spcPts val="2600"/>
              </a:spcAft>
              <a:buNone/>
            </a:pPr>
            <a:r>
              <a:rPr lang="en"/>
              <a:t> </a:t>
            </a:r>
            <a:endParaRPr/>
          </a:p>
        </p:txBody>
      </p:sp>
      <p:sp>
        <p:nvSpPr>
          <p:cNvPr id="322" name="Google Shape;322;g106d0ccad68_0_17"/>
          <p:cNvSpPr txBox="1"/>
          <p:nvPr/>
        </p:nvSpPr>
        <p:spPr>
          <a:xfrm>
            <a:off x="6518188" y="2664475"/>
            <a:ext cx="1407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Lato"/>
                <a:ea typeface="Lato"/>
                <a:cs typeface="Lato"/>
                <a:sym typeface="Lato"/>
              </a:rPr>
              <a:t>MAPE:41.11%</a:t>
            </a:r>
            <a:endParaRPr sz="1400" b="1" i="0" u="none" strike="noStrike" cap="none">
              <a:solidFill>
                <a:srgbClr val="000000"/>
              </a:solidFill>
              <a:latin typeface="Lato"/>
              <a:ea typeface="Lato"/>
              <a:cs typeface="Lato"/>
              <a:sym typeface="Lato"/>
            </a:endParaRPr>
          </a:p>
        </p:txBody>
      </p:sp>
      <p:pic>
        <p:nvPicPr>
          <p:cNvPr id="323" name="Google Shape;323;g106d0ccad68_0_17"/>
          <p:cNvPicPr preferRelativeResize="0"/>
          <p:nvPr/>
        </p:nvPicPr>
        <p:blipFill>
          <a:blip r:embed="rId4">
            <a:alphaModFix/>
          </a:blip>
          <a:stretch>
            <a:fillRect/>
          </a:stretch>
        </p:blipFill>
        <p:spPr>
          <a:xfrm>
            <a:off x="858401" y="1293275"/>
            <a:ext cx="4595850" cy="3142625"/>
          </a:xfrm>
          <a:prstGeom prst="rect">
            <a:avLst/>
          </a:prstGeom>
          <a:noFill/>
          <a:ln>
            <a:noFill/>
          </a:ln>
        </p:spPr>
      </p:pic>
      <p:sp>
        <p:nvSpPr>
          <p:cNvPr id="324" name="Google Shape;324;g106d0ccad68_0_17"/>
          <p:cNvSpPr txBox="1"/>
          <p:nvPr/>
        </p:nvSpPr>
        <p:spPr>
          <a:xfrm>
            <a:off x="5766936" y="1425375"/>
            <a:ext cx="26304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Lato"/>
                <a:ea typeface="Lato"/>
                <a:cs typeface="Lato"/>
                <a:sym typeface="Lato"/>
              </a:rPr>
              <a:t>MAPE means Mean Absolute Percentage Error, which can somehow show the accuracy of the regression model</a:t>
            </a:r>
            <a:endParaRPr sz="1400" b="1" i="0" u="none" strike="noStrike" cap="non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06d0ccad68_0_26"/>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Preparation for Classification Modeling</a:t>
            </a:r>
            <a:endParaRPr/>
          </a:p>
        </p:txBody>
      </p:sp>
      <p:sp>
        <p:nvSpPr>
          <p:cNvPr id="330" name="Google Shape;330;g106d0ccad68_0_26"/>
          <p:cNvSpPr txBox="1">
            <a:spLocks noGrp="1"/>
          </p:cNvSpPr>
          <p:nvPr>
            <p:ph type="body" idx="1"/>
          </p:nvPr>
        </p:nvSpPr>
        <p:spPr>
          <a:xfrm>
            <a:off x="586825" y="1214063"/>
            <a:ext cx="7932600" cy="1374900"/>
          </a:xfrm>
          <a:prstGeom prst="rect">
            <a:avLst/>
          </a:prstGeom>
          <a:noFill/>
          <a:ln>
            <a:noFill/>
          </a:ln>
        </p:spPr>
        <p:txBody>
          <a:bodyPr spcFirstLastPara="1" wrap="square" lIns="91425" tIns="91425" rIns="91425" bIns="91425" anchor="t" anchorCtr="0">
            <a:normAutofit/>
          </a:bodyPr>
          <a:lstStyle/>
          <a:p>
            <a:pPr marL="457200" lvl="0" indent="-311150" algn="l" rtl="0">
              <a:spcBef>
                <a:spcPts val="0"/>
              </a:spcBef>
              <a:spcAft>
                <a:spcPts val="0"/>
              </a:spcAft>
              <a:buClr>
                <a:schemeClr val="dk2"/>
              </a:buClr>
              <a:buSzPts val="1300"/>
              <a:buChar char="●"/>
            </a:pPr>
            <a:r>
              <a:rPr lang="en">
                <a:solidFill>
                  <a:schemeClr val="dk2"/>
                </a:solidFill>
              </a:rPr>
              <a:t>Add a new column to represent whether the company had write down value recorded or not;</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The value can be 0 if the company didn’t have write down value;</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The value can be 1 if the company had write down value;</a:t>
            </a:r>
            <a:endParaRPr>
              <a:solidFill>
                <a:schemeClr val="dk2"/>
              </a:solidFill>
            </a:endParaRPr>
          </a:p>
          <a:p>
            <a:pPr marL="457200" lvl="0" indent="-311150" algn="l" rtl="0">
              <a:spcBef>
                <a:spcPts val="0"/>
              </a:spcBef>
              <a:spcAft>
                <a:spcPts val="0"/>
              </a:spcAft>
              <a:buClr>
                <a:schemeClr val="dk2"/>
              </a:buClr>
              <a:buSzPts val="1300"/>
              <a:buChar char="●"/>
            </a:pPr>
            <a:r>
              <a:rPr lang="en">
                <a:solidFill>
                  <a:srgbClr val="000000"/>
                </a:solidFill>
                <a:latin typeface="Arial"/>
                <a:ea typeface="Arial"/>
                <a:cs typeface="Arial"/>
                <a:sym typeface="Arial"/>
              </a:rPr>
              <a:t>Independent variables: </a:t>
            </a:r>
            <a:r>
              <a:rPr lang="en">
                <a:solidFill>
                  <a:schemeClr val="dk2"/>
                </a:solidFill>
              </a:rPr>
              <a:t>inflation_rate, number_of_storm, max_storm_speed, storm_experience_hour;</a:t>
            </a:r>
            <a:endParaRPr>
              <a:solidFill>
                <a:schemeClr val="dk2"/>
              </a:solidFill>
            </a:endParaRPr>
          </a:p>
          <a:p>
            <a:pPr marL="457200" lvl="0" indent="-311150" algn="l" rtl="0">
              <a:spcBef>
                <a:spcPts val="0"/>
              </a:spcBef>
              <a:spcAft>
                <a:spcPts val="0"/>
              </a:spcAft>
              <a:buClr>
                <a:schemeClr val="dk2"/>
              </a:buClr>
              <a:buSzPts val="1300"/>
              <a:buChar char="●"/>
            </a:pPr>
            <a:r>
              <a:rPr lang="en">
                <a:solidFill>
                  <a:schemeClr val="dk2"/>
                </a:solidFill>
              </a:rPr>
              <a:t>Dependent variables: whether_writedown.</a:t>
            </a:r>
            <a:endParaRPr>
              <a:solidFill>
                <a:schemeClr val="dk2"/>
              </a:solidFill>
            </a:endParaRPr>
          </a:p>
        </p:txBody>
      </p:sp>
      <p:pic>
        <p:nvPicPr>
          <p:cNvPr id="331" name="Google Shape;331;g106d0ccad68_0_26"/>
          <p:cNvPicPr preferRelativeResize="0"/>
          <p:nvPr/>
        </p:nvPicPr>
        <p:blipFill>
          <a:blip r:embed="rId3">
            <a:alphaModFix/>
          </a:blip>
          <a:stretch>
            <a:fillRect/>
          </a:stretch>
        </p:blipFill>
        <p:spPr>
          <a:xfrm>
            <a:off x="0" y="2738346"/>
            <a:ext cx="9143998" cy="2405158"/>
          </a:xfrm>
          <a:prstGeom prst="rect">
            <a:avLst/>
          </a:prstGeom>
          <a:noFill/>
          <a:ln>
            <a:noFill/>
          </a:ln>
        </p:spPr>
      </p:pic>
      <p:cxnSp>
        <p:nvCxnSpPr>
          <p:cNvPr id="332" name="Google Shape;332;g106d0ccad68_0_26"/>
          <p:cNvCxnSpPr/>
          <p:nvPr/>
        </p:nvCxnSpPr>
        <p:spPr>
          <a:xfrm>
            <a:off x="8668950" y="1483375"/>
            <a:ext cx="10800" cy="1146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06d0ccad68_1_86"/>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Logistic Regression</a:t>
            </a:r>
            <a:endParaRPr/>
          </a:p>
          <a:p>
            <a:pPr marL="0" lvl="0" indent="0" algn="l" rtl="0">
              <a:lnSpc>
                <a:spcPct val="100000"/>
              </a:lnSpc>
              <a:spcBef>
                <a:spcPts val="0"/>
              </a:spcBef>
              <a:spcAft>
                <a:spcPts val="0"/>
              </a:spcAft>
              <a:buSzPct val="111111"/>
              <a:buNone/>
            </a:pPr>
            <a:endParaRPr/>
          </a:p>
        </p:txBody>
      </p:sp>
      <p:sp>
        <p:nvSpPr>
          <p:cNvPr id="338" name="Google Shape;338;g106d0ccad68_1_86"/>
          <p:cNvSpPr/>
          <p:nvPr/>
        </p:nvSpPr>
        <p:spPr>
          <a:xfrm>
            <a:off x="322775" y="1655950"/>
            <a:ext cx="49074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Down(0 or 1) VS. # of storm Encountered </a:t>
            </a:r>
            <a:endParaRPr sz="1300" b="0"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210</a:t>
            </a:r>
            <a:r>
              <a:rPr lang="en" sz="1300" b="0" i="0" u="none" strike="noStrike" cap="none">
                <a:solidFill>
                  <a:schemeClr val="lt1"/>
                </a:solidFill>
                <a:latin typeface="Lato"/>
                <a:ea typeface="Lato"/>
                <a:cs typeface="Lato"/>
                <a:sym typeface="Lato"/>
              </a:rPr>
              <a:t> Companies selected）</a:t>
            </a:r>
            <a:endParaRPr sz="1300" b="0" i="0" u="none" strike="noStrike" cap="none" baseline="30000">
              <a:solidFill>
                <a:schemeClr val="lt1"/>
              </a:solidFill>
              <a:latin typeface="Lato"/>
              <a:ea typeface="Lato"/>
              <a:cs typeface="Lato"/>
              <a:sym typeface="Lato"/>
            </a:endParaRPr>
          </a:p>
        </p:txBody>
      </p:sp>
      <p:sp>
        <p:nvSpPr>
          <p:cNvPr id="339" name="Google Shape;339;g106d0ccad68_1_86"/>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pic>
        <p:nvPicPr>
          <p:cNvPr id="340" name="Google Shape;340;g106d0ccad68_1_86"/>
          <p:cNvPicPr preferRelativeResize="0"/>
          <p:nvPr/>
        </p:nvPicPr>
        <p:blipFill>
          <a:blip r:embed="rId4">
            <a:alphaModFix/>
          </a:blip>
          <a:stretch>
            <a:fillRect/>
          </a:stretch>
        </p:blipFill>
        <p:spPr>
          <a:xfrm>
            <a:off x="280925" y="2232100"/>
            <a:ext cx="4991100" cy="2152650"/>
          </a:xfrm>
          <a:prstGeom prst="rect">
            <a:avLst/>
          </a:prstGeom>
          <a:noFill/>
          <a:ln>
            <a:noFill/>
          </a:ln>
        </p:spPr>
      </p:pic>
      <p:sp>
        <p:nvSpPr>
          <p:cNvPr id="341" name="Google Shape;341;g106d0ccad68_1_86"/>
          <p:cNvSpPr txBox="1">
            <a:spLocks noGrp="1"/>
          </p:cNvSpPr>
          <p:nvPr>
            <p:ph type="body" idx="1"/>
          </p:nvPr>
        </p:nvSpPr>
        <p:spPr>
          <a:xfrm>
            <a:off x="5230175" y="2324175"/>
            <a:ext cx="3956700" cy="21525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endParaRPr sz="1550" b="1">
              <a:solidFill>
                <a:srgbClr val="202122"/>
              </a:solidFill>
              <a:highlight>
                <a:srgbClr val="FFFFFF"/>
              </a:highlight>
              <a:latin typeface="Arial"/>
              <a:ea typeface="Arial"/>
              <a:cs typeface="Arial"/>
              <a:sym typeface="Arial"/>
            </a:endParaRPr>
          </a:p>
          <a:p>
            <a:pPr marL="457200" lvl="0" indent="-327025" algn="l" rtl="0">
              <a:spcBef>
                <a:spcPts val="0"/>
              </a:spcBef>
              <a:spcAft>
                <a:spcPts val="0"/>
              </a:spcAft>
              <a:buClr>
                <a:srgbClr val="202122"/>
              </a:buClr>
              <a:buSzPts val="1550"/>
              <a:buFont typeface="Arial"/>
              <a:buChar char="●"/>
            </a:pPr>
            <a:r>
              <a:rPr lang="en" sz="1550" b="1">
                <a:solidFill>
                  <a:srgbClr val="202122"/>
                </a:solidFill>
                <a:highlight>
                  <a:srgbClr val="FFFFFF"/>
                </a:highlight>
                <a:latin typeface="Arial"/>
                <a:ea typeface="Arial"/>
                <a:cs typeface="Arial"/>
                <a:sym typeface="Arial"/>
              </a:rPr>
              <a:t>Accuracy: </a:t>
            </a:r>
            <a:endParaRPr sz="1550" b="1">
              <a:solidFill>
                <a:srgbClr val="202122"/>
              </a:solidFill>
              <a:highlight>
                <a:srgbClr val="FFFFFF"/>
              </a:highlight>
              <a:latin typeface="Arial"/>
              <a:ea typeface="Arial"/>
              <a:cs typeface="Arial"/>
              <a:sym typeface="Arial"/>
            </a:endParaRPr>
          </a:p>
          <a:p>
            <a:pPr marL="457200" lvl="0" indent="-327025" algn="l" rtl="0">
              <a:spcBef>
                <a:spcPts val="0"/>
              </a:spcBef>
              <a:spcAft>
                <a:spcPts val="0"/>
              </a:spcAft>
              <a:buClr>
                <a:srgbClr val="202122"/>
              </a:buClr>
              <a:buSzPts val="1550"/>
              <a:buFont typeface="Arial"/>
              <a:buChar char="●"/>
            </a:pPr>
            <a:r>
              <a:rPr lang="en" sz="1550" b="1">
                <a:solidFill>
                  <a:srgbClr val="202122"/>
                </a:solidFill>
                <a:highlight>
                  <a:srgbClr val="FFFFFF"/>
                </a:highlight>
                <a:latin typeface="Arial"/>
                <a:ea typeface="Arial"/>
                <a:cs typeface="Arial"/>
                <a:sym typeface="Arial"/>
              </a:rPr>
              <a:t>The correctly predicted samples / all test samples</a:t>
            </a:r>
            <a:endParaRPr sz="1550" b="1">
              <a:solidFill>
                <a:srgbClr val="202122"/>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06d0ccad68_0_41"/>
          <p:cNvSpPr txBox="1">
            <a:spLocks noGrp="1"/>
          </p:cNvSpPr>
          <p:nvPr>
            <p:ph type="title"/>
          </p:nvPr>
        </p:nvSpPr>
        <p:spPr>
          <a:xfrm>
            <a:off x="708925" y="6056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Random Forest Classifier</a:t>
            </a:r>
            <a:endParaRPr/>
          </a:p>
        </p:txBody>
      </p:sp>
      <p:sp>
        <p:nvSpPr>
          <p:cNvPr id="347" name="Google Shape;347;g106d0ccad68_0_41"/>
          <p:cNvSpPr/>
          <p:nvPr/>
        </p:nvSpPr>
        <p:spPr>
          <a:xfrm>
            <a:off x="1520150" y="1406750"/>
            <a:ext cx="5441400" cy="372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Asset Write Down(0 or 1) VS. # of storm Encountered </a:t>
            </a:r>
            <a:endParaRPr sz="1300" b="0" i="0"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r>
              <a:rPr lang="en" sz="1300" b="0" i="0" u="none" strike="noStrike" cap="none">
                <a:solidFill>
                  <a:schemeClr val="lt1"/>
                </a:solidFill>
                <a:latin typeface="Lato"/>
                <a:ea typeface="Lato"/>
                <a:cs typeface="Lato"/>
                <a:sym typeface="Lato"/>
              </a:rPr>
              <a:t>（ </a:t>
            </a:r>
            <a:r>
              <a:rPr lang="en" sz="1300">
                <a:solidFill>
                  <a:schemeClr val="lt1"/>
                </a:solidFill>
                <a:latin typeface="Lato"/>
                <a:ea typeface="Lato"/>
                <a:cs typeface="Lato"/>
                <a:sym typeface="Lato"/>
              </a:rPr>
              <a:t>210</a:t>
            </a:r>
            <a:r>
              <a:rPr lang="en" sz="1300" b="0" i="0" u="none" strike="noStrike" cap="none">
                <a:solidFill>
                  <a:schemeClr val="lt1"/>
                </a:solidFill>
                <a:latin typeface="Lato"/>
                <a:ea typeface="Lato"/>
                <a:cs typeface="Lato"/>
                <a:sym typeface="Lato"/>
              </a:rPr>
              <a:t> Companies selected）</a:t>
            </a:r>
            <a:endParaRPr sz="1300" b="0" i="0" u="none" strike="noStrike" cap="none" baseline="30000">
              <a:solidFill>
                <a:schemeClr val="lt1"/>
              </a:solidFill>
              <a:latin typeface="Lato"/>
              <a:ea typeface="Lato"/>
              <a:cs typeface="Lato"/>
              <a:sym typeface="Lato"/>
            </a:endParaRPr>
          </a:p>
        </p:txBody>
      </p:sp>
      <p:sp>
        <p:nvSpPr>
          <p:cNvPr id="348" name="Google Shape;348;g106d0ccad68_0_41"/>
          <p:cNvSpPr txBox="1"/>
          <p:nvPr/>
        </p:nvSpPr>
        <p:spPr>
          <a:xfrm>
            <a:off x="3300" y="4588300"/>
            <a:ext cx="4764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Analysis done on data from: </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1. S&amp;P Capital IQ Pro for company data (</a:t>
            </a:r>
            <a:r>
              <a:rPr lang="en" sz="700" b="0" i="0" u="sng" strike="noStrike" cap="none">
                <a:solidFill>
                  <a:schemeClr val="hlink"/>
                </a:solidFill>
                <a:latin typeface="Lato"/>
                <a:ea typeface="Lato"/>
                <a:cs typeface="Lato"/>
                <a:sym typeface="Lato"/>
                <a:hlinkClick r:id="rId3"/>
              </a:rPr>
              <a:t>https://www.capitaliq.spglobal.com/web/client?auth=inherit#dashboard</a:t>
            </a:r>
            <a:r>
              <a:rPr lang="en" sz="700" b="0" i="0" u="none" strike="noStrike" cap="none">
                <a:solidFill>
                  <a:srgbClr val="000000"/>
                </a:solidFill>
                <a:latin typeface="Lato"/>
                <a:ea typeface="Lato"/>
                <a:cs typeface="Lato"/>
                <a:sym typeface="Lato"/>
              </a:rPr>
              <a:t>)</a:t>
            </a:r>
            <a:endParaRPr sz="7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000000"/>
                </a:solidFill>
                <a:latin typeface="Lato"/>
                <a:ea typeface="Lato"/>
                <a:cs typeface="Lato"/>
                <a:sym typeface="Lato"/>
              </a:rPr>
              <a:t>2. National Oceanic and Atmospheric Administration for hurricane data (https://www.ncdc.noaa.gov/ibtracs/index.php?name=ib-v4-access) </a:t>
            </a:r>
            <a:endParaRPr sz="700" b="0" i="0" u="none" strike="noStrike" cap="none">
              <a:solidFill>
                <a:srgbClr val="000000"/>
              </a:solidFill>
              <a:latin typeface="Lato"/>
              <a:ea typeface="Lato"/>
              <a:cs typeface="Lato"/>
              <a:sym typeface="Lato"/>
            </a:endParaRPr>
          </a:p>
        </p:txBody>
      </p:sp>
      <p:pic>
        <p:nvPicPr>
          <p:cNvPr id="349" name="Google Shape;349;g106d0ccad68_0_41"/>
          <p:cNvPicPr preferRelativeResize="0"/>
          <p:nvPr/>
        </p:nvPicPr>
        <p:blipFill>
          <a:blip r:embed="rId4">
            <a:alphaModFix/>
          </a:blip>
          <a:stretch>
            <a:fillRect/>
          </a:stretch>
        </p:blipFill>
        <p:spPr>
          <a:xfrm>
            <a:off x="1427550" y="2045188"/>
            <a:ext cx="5534025" cy="190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00e3f28e30_0_88"/>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Areas for Further Exploration</a:t>
            </a:r>
            <a:endParaRPr/>
          </a:p>
        </p:txBody>
      </p:sp>
      <p:graphicFrame>
        <p:nvGraphicFramePr>
          <p:cNvPr id="355" name="Google Shape;355;g100e3f28e30_0_88"/>
          <p:cNvGraphicFramePr/>
          <p:nvPr/>
        </p:nvGraphicFramePr>
        <p:xfrm>
          <a:off x="657213" y="1291835"/>
          <a:ext cx="3000000" cy="3000000"/>
        </p:xfrm>
        <a:graphic>
          <a:graphicData uri="http://schemas.openxmlformats.org/drawingml/2006/table">
            <a:tbl>
              <a:tblPr>
                <a:noFill/>
                <a:tableStyleId>{EEA53E3F-DCDB-4157-9402-839D2FCE1BE1}</a:tableStyleId>
              </a:tblPr>
              <a:tblGrid>
                <a:gridCol w="1466075">
                  <a:extLst>
                    <a:ext uri="{9D8B030D-6E8A-4147-A177-3AD203B41FA5}">
                      <a16:colId xmlns:a16="http://schemas.microsoft.com/office/drawing/2014/main" val="20000"/>
                    </a:ext>
                  </a:extLst>
                </a:gridCol>
                <a:gridCol w="3506600">
                  <a:extLst>
                    <a:ext uri="{9D8B030D-6E8A-4147-A177-3AD203B41FA5}">
                      <a16:colId xmlns:a16="http://schemas.microsoft.com/office/drawing/2014/main" val="20001"/>
                    </a:ext>
                  </a:extLst>
                </a:gridCol>
                <a:gridCol w="1880100">
                  <a:extLst>
                    <a:ext uri="{9D8B030D-6E8A-4147-A177-3AD203B41FA5}">
                      <a16:colId xmlns:a16="http://schemas.microsoft.com/office/drawing/2014/main" val="20002"/>
                    </a:ext>
                  </a:extLst>
                </a:gridCol>
                <a:gridCol w="1022450">
                  <a:extLst>
                    <a:ext uri="{9D8B030D-6E8A-4147-A177-3AD203B41FA5}">
                      <a16:colId xmlns:a16="http://schemas.microsoft.com/office/drawing/2014/main" val="20003"/>
                    </a:ext>
                  </a:extLst>
                </a:gridCol>
              </a:tblGrid>
              <a:tr h="317825">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Lato"/>
                        <a:ea typeface="Lato"/>
                        <a:cs typeface="Lato"/>
                        <a:sym typeface="Lato"/>
                      </a:endParaRPr>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Lato"/>
                        <a:ea typeface="Lato"/>
                        <a:cs typeface="Lato"/>
                        <a:sym typeface="Lato"/>
                      </a:endParaRPr>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Lato"/>
                        <a:ea typeface="Lato"/>
                        <a:cs typeface="Lato"/>
                        <a:sym typeface="Lato"/>
                      </a:endParaRPr>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Lato"/>
                        <a:ea typeface="Lato"/>
                        <a:cs typeface="Lato"/>
                        <a:sym typeface="Lato"/>
                      </a:endParaRPr>
                    </a:p>
                  </a:txBody>
                  <a:tcPr marL="91425" marR="91425" marT="91425" marB="91425">
                    <a:solidFill>
                      <a:schemeClr val="accent5"/>
                    </a:solidFill>
                  </a:tcPr>
                </a:tc>
                <a:extLst>
                  <a:ext uri="{0D108BD9-81ED-4DB2-BD59-A6C34878D82A}">
                    <a16:rowId xmlns:a16="http://schemas.microsoft.com/office/drawing/2014/main" val="10000"/>
                  </a:ext>
                </a:extLst>
              </a:tr>
            </a:tbl>
          </a:graphicData>
        </a:graphic>
      </p:graphicFrame>
      <p:sp>
        <p:nvSpPr>
          <p:cNvPr id="356" name="Google Shape;356;g100e3f28e30_0_88"/>
          <p:cNvSpPr txBox="1">
            <a:spLocks noGrp="1"/>
          </p:cNvSpPr>
          <p:nvPr>
            <p:ph type="body" idx="1"/>
          </p:nvPr>
        </p:nvSpPr>
        <p:spPr>
          <a:xfrm>
            <a:off x="434175" y="1940875"/>
            <a:ext cx="3976500" cy="2828700"/>
          </a:xfrm>
          <a:prstGeom prst="rect">
            <a:avLst/>
          </a:prstGeom>
          <a:noFill/>
          <a:ln>
            <a:noFill/>
          </a:ln>
        </p:spPr>
        <p:txBody>
          <a:bodyPr spcFirstLastPara="1" wrap="square" lIns="91425" tIns="91425" rIns="91425" bIns="91425" anchor="t" anchorCtr="0">
            <a:normAutofit/>
          </a:bodyPr>
          <a:lstStyle/>
          <a:p>
            <a:pPr marL="457200" lvl="0" indent="-311180" algn="l" rtl="0">
              <a:lnSpc>
                <a:spcPct val="115000"/>
              </a:lnSpc>
              <a:spcBef>
                <a:spcPts val="0"/>
              </a:spcBef>
              <a:spcAft>
                <a:spcPts val="0"/>
              </a:spcAft>
              <a:buClr>
                <a:schemeClr val="dk2"/>
              </a:buClr>
              <a:buSzPts val="1300"/>
              <a:buChar char="●"/>
            </a:pPr>
            <a:r>
              <a:rPr lang="en">
                <a:solidFill>
                  <a:schemeClr val="dk2"/>
                </a:solidFill>
              </a:rPr>
              <a:t>Given additional time we would explore the following areas</a:t>
            </a:r>
            <a:endParaRPr>
              <a:solidFill>
                <a:schemeClr val="dk2"/>
              </a:solidFill>
            </a:endParaRPr>
          </a:p>
          <a:p>
            <a:pPr marL="914400" lvl="1" indent="-311150" algn="l" rtl="0">
              <a:lnSpc>
                <a:spcPct val="115000"/>
              </a:lnSpc>
              <a:spcBef>
                <a:spcPts val="0"/>
              </a:spcBef>
              <a:spcAft>
                <a:spcPts val="0"/>
              </a:spcAft>
              <a:buClr>
                <a:schemeClr val="dk2"/>
              </a:buClr>
              <a:buSzPts val="1300"/>
              <a:buChar char="○"/>
            </a:pPr>
            <a:r>
              <a:rPr lang="en">
                <a:solidFill>
                  <a:schemeClr val="dk2"/>
                </a:solidFill>
              </a:rPr>
              <a:t>Extend historical data for both hurricanes and real-estate assets</a:t>
            </a:r>
            <a:endParaRPr>
              <a:solidFill>
                <a:schemeClr val="dk2"/>
              </a:solidFill>
            </a:endParaRPr>
          </a:p>
          <a:p>
            <a:pPr marL="914400" lvl="1" indent="-311150" algn="l" rtl="0">
              <a:lnSpc>
                <a:spcPct val="115000"/>
              </a:lnSpc>
              <a:spcBef>
                <a:spcPts val="0"/>
              </a:spcBef>
              <a:spcAft>
                <a:spcPts val="0"/>
              </a:spcAft>
              <a:buClr>
                <a:schemeClr val="dk2"/>
              </a:buClr>
              <a:buSzPts val="1300"/>
              <a:buChar char="○"/>
            </a:pPr>
            <a:r>
              <a:rPr lang="en">
                <a:solidFill>
                  <a:schemeClr val="dk2"/>
                </a:solidFill>
              </a:rPr>
              <a:t>Systematic analysis of all company statements and earnings calls for firms that experienced hurricanes</a:t>
            </a:r>
            <a:endParaRPr>
              <a:solidFill>
                <a:schemeClr val="dk2"/>
              </a:solidFill>
            </a:endParaRPr>
          </a:p>
          <a:p>
            <a:pPr marL="914400" lvl="1" indent="-298450" algn="l" rtl="0">
              <a:lnSpc>
                <a:spcPct val="115000"/>
              </a:lnSpc>
              <a:spcBef>
                <a:spcPts val="0"/>
              </a:spcBef>
              <a:spcAft>
                <a:spcPts val="0"/>
              </a:spcAft>
              <a:buClr>
                <a:schemeClr val="dk2"/>
              </a:buClr>
              <a:buSzPts val="1100"/>
              <a:buChar char="○"/>
            </a:pPr>
            <a:r>
              <a:rPr lang="en">
                <a:solidFill>
                  <a:schemeClr val="dk2"/>
                </a:solidFill>
              </a:rPr>
              <a:t>Conduct comparable studies in adjacent industries</a:t>
            </a:r>
            <a:endParaRPr>
              <a:solidFill>
                <a:schemeClr val="dk2"/>
              </a:solidFill>
            </a:endParaRPr>
          </a:p>
          <a:p>
            <a:pPr marL="1371600" lvl="2" indent="-298450" algn="l" rtl="0">
              <a:lnSpc>
                <a:spcPct val="115000"/>
              </a:lnSpc>
              <a:spcBef>
                <a:spcPts val="0"/>
              </a:spcBef>
              <a:spcAft>
                <a:spcPts val="0"/>
              </a:spcAft>
              <a:buClr>
                <a:schemeClr val="dk2"/>
              </a:buClr>
              <a:buSzPts val="1100"/>
              <a:buChar char="■"/>
            </a:pPr>
            <a:r>
              <a:rPr lang="en">
                <a:solidFill>
                  <a:schemeClr val="dk2"/>
                </a:solidFill>
              </a:rPr>
              <a:t>Insurance </a:t>
            </a:r>
            <a:endParaRPr>
              <a:solidFill>
                <a:schemeClr val="dk2"/>
              </a:solidFill>
            </a:endParaRPr>
          </a:p>
        </p:txBody>
      </p:sp>
      <p:pic>
        <p:nvPicPr>
          <p:cNvPr id="357" name="Google Shape;357;g100e3f28e30_0_88"/>
          <p:cNvPicPr preferRelativeResize="0"/>
          <p:nvPr/>
        </p:nvPicPr>
        <p:blipFill rotWithShape="1">
          <a:blip r:embed="rId3">
            <a:alphaModFix/>
          </a:blip>
          <a:srcRect/>
          <a:stretch/>
        </p:blipFill>
        <p:spPr>
          <a:xfrm>
            <a:off x="5316100" y="2055570"/>
            <a:ext cx="2143125" cy="214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f7847bf610_0_492"/>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Lessons Learned</a:t>
            </a:r>
            <a:endParaRPr/>
          </a:p>
        </p:txBody>
      </p:sp>
      <p:sp>
        <p:nvSpPr>
          <p:cNvPr id="363" name="Google Shape;363;gf7847bf610_0_492"/>
          <p:cNvSpPr/>
          <p:nvPr/>
        </p:nvSpPr>
        <p:spPr>
          <a:xfrm>
            <a:off x="708950" y="1529354"/>
            <a:ext cx="2279400" cy="1443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Lato"/>
                <a:ea typeface="Lato"/>
                <a:cs typeface="Lato"/>
                <a:sym typeface="Lato"/>
              </a:rPr>
              <a:t>Assigning roles</a:t>
            </a:r>
            <a:r>
              <a:rPr lang="en" sz="1300" b="0" i="0" u="none" strike="noStrike" cap="none">
                <a:solidFill>
                  <a:schemeClr val="lt1"/>
                </a:solidFill>
                <a:latin typeface="Lato"/>
                <a:ea typeface="Lato"/>
                <a:cs typeface="Lato"/>
                <a:sym typeface="Lato"/>
              </a:rPr>
              <a:t> to team members kept us organized and accountable.</a:t>
            </a:r>
            <a:endParaRPr sz="1300" b="0" i="0" u="none" strike="noStrike" cap="none">
              <a:solidFill>
                <a:schemeClr val="lt1"/>
              </a:solidFill>
              <a:latin typeface="Lato"/>
              <a:ea typeface="Lato"/>
              <a:cs typeface="Lato"/>
              <a:sym typeface="Lato"/>
            </a:endParaRPr>
          </a:p>
        </p:txBody>
      </p:sp>
      <p:sp>
        <p:nvSpPr>
          <p:cNvPr id="364" name="Google Shape;364;gf7847bf610_0_492"/>
          <p:cNvSpPr/>
          <p:nvPr/>
        </p:nvSpPr>
        <p:spPr>
          <a:xfrm>
            <a:off x="708925" y="3283150"/>
            <a:ext cx="2279400" cy="1443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Refining our initial three research questions into </a:t>
            </a:r>
            <a:r>
              <a:rPr lang="en" sz="1300" b="1" i="0" u="none" strike="noStrike" cap="none">
                <a:solidFill>
                  <a:schemeClr val="lt1"/>
                </a:solidFill>
                <a:latin typeface="Lato"/>
                <a:ea typeface="Lato"/>
                <a:cs typeface="Lato"/>
                <a:sym typeface="Lato"/>
              </a:rPr>
              <a:t>one question </a:t>
            </a:r>
            <a:r>
              <a:rPr lang="en" sz="1300" b="0" i="0" u="none" strike="noStrike" cap="none">
                <a:solidFill>
                  <a:schemeClr val="lt1"/>
                </a:solidFill>
                <a:latin typeface="Lato"/>
                <a:ea typeface="Lato"/>
                <a:cs typeface="Lato"/>
                <a:sym typeface="Lato"/>
              </a:rPr>
              <a:t>kept us focused on the specific business need.</a:t>
            </a:r>
            <a:endParaRPr sz="1300" b="0" i="0" u="none" strike="noStrike" cap="none">
              <a:solidFill>
                <a:schemeClr val="lt1"/>
              </a:solidFill>
              <a:latin typeface="Lato"/>
              <a:ea typeface="Lato"/>
              <a:cs typeface="Lato"/>
              <a:sym typeface="Lato"/>
            </a:endParaRPr>
          </a:p>
        </p:txBody>
      </p:sp>
      <p:sp>
        <p:nvSpPr>
          <p:cNvPr id="365" name="Google Shape;365;gf7847bf610_0_492"/>
          <p:cNvSpPr/>
          <p:nvPr/>
        </p:nvSpPr>
        <p:spPr>
          <a:xfrm>
            <a:off x="3229200" y="1529350"/>
            <a:ext cx="2685600" cy="3197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Through iterative presentations and feedback, we learned what visuals and presentations styles best conveyed our message:</a:t>
            </a:r>
            <a:endParaRPr sz="1300" b="0" i="0" u="none" strike="noStrike" cap="none">
              <a:solidFill>
                <a:schemeClr val="lt1"/>
              </a:solidFill>
              <a:latin typeface="Lato"/>
              <a:ea typeface="Lato"/>
              <a:cs typeface="Lato"/>
              <a:sym typeface="Lato"/>
            </a:endParaRPr>
          </a:p>
          <a:p>
            <a:pPr marL="457200" marR="0" lvl="0" indent="-311150" algn="l" rtl="0">
              <a:lnSpc>
                <a:spcPct val="100000"/>
              </a:lnSpc>
              <a:spcBef>
                <a:spcPts val="0"/>
              </a:spcBef>
              <a:spcAft>
                <a:spcPts val="0"/>
              </a:spcAft>
              <a:buClr>
                <a:schemeClr val="lt1"/>
              </a:buClr>
              <a:buSzPts val="1300"/>
              <a:buFont typeface="Lato"/>
              <a:buChar char="●"/>
            </a:pPr>
            <a:r>
              <a:rPr lang="en" sz="1300" b="0" i="0" u="none" strike="noStrike" cap="none">
                <a:solidFill>
                  <a:schemeClr val="lt1"/>
                </a:solidFill>
                <a:latin typeface="Lato"/>
                <a:ea typeface="Lato"/>
                <a:cs typeface="Lato"/>
                <a:sym typeface="Lato"/>
              </a:rPr>
              <a:t>We should </a:t>
            </a:r>
            <a:r>
              <a:rPr lang="en" sz="1300" b="1" i="0" u="none" strike="noStrike" cap="none">
                <a:solidFill>
                  <a:schemeClr val="lt1"/>
                </a:solidFill>
                <a:latin typeface="Lato"/>
                <a:ea typeface="Lato"/>
                <a:cs typeface="Lato"/>
                <a:sym typeface="Lato"/>
              </a:rPr>
              <a:t>show our complete process</a:t>
            </a:r>
            <a:r>
              <a:rPr lang="en" sz="1300" b="0" i="0" u="none" strike="noStrike" cap="none">
                <a:solidFill>
                  <a:schemeClr val="lt1"/>
                </a:solidFill>
                <a:latin typeface="Lato"/>
                <a:ea typeface="Lato"/>
                <a:cs typeface="Lato"/>
                <a:sym typeface="Lato"/>
              </a:rPr>
              <a:t>, including issues, rather than only showing what worked well</a:t>
            </a:r>
            <a:endParaRPr sz="1300" b="0" i="0" u="none" strike="noStrike" cap="none">
              <a:solidFill>
                <a:schemeClr val="lt1"/>
              </a:solidFill>
              <a:latin typeface="Lato"/>
              <a:ea typeface="Lato"/>
              <a:cs typeface="Lato"/>
              <a:sym typeface="Lato"/>
            </a:endParaRPr>
          </a:p>
          <a:p>
            <a:pPr marL="457200" marR="0" lvl="0" indent="-311150" algn="l" rtl="0">
              <a:lnSpc>
                <a:spcPct val="100000"/>
              </a:lnSpc>
              <a:spcBef>
                <a:spcPts val="0"/>
              </a:spcBef>
              <a:spcAft>
                <a:spcPts val="0"/>
              </a:spcAft>
              <a:buClr>
                <a:schemeClr val="lt1"/>
              </a:buClr>
              <a:buSzPts val="1300"/>
              <a:buFont typeface="Lato"/>
              <a:buChar char="●"/>
            </a:pPr>
            <a:r>
              <a:rPr lang="en" sz="1300" b="0" i="0" u="none" strike="noStrike" cap="none">
                <a:solidFill>
                  <a:schemeClr val="lt1"/>
                </a:solidFill>
                <a:latin typeface="Lato"/>
                <a:ea typeface="Lato"/>
                <a:cs typeface="Lato"/>
                <a:sym typeface="Lato"/>
              </a:rPr>
              <a:t>We should </a:t>
            </a:r>
            <a:r>
              <a:rPr lang="en" sz="1300" b="1" i="0" u="none" strike="noStrike" cap="none">
                <a:solidFill>
                  <a:schemeClr val="lt1"/>
                </a:solidFill>
                <a:latin typeface="Lato"/>
                <a:ea typeface="Lato"/>
                <a:cs typeface="Lato"/>
                <a:sym typeface="Lato"/>
              </a:rPr>
              <a:t>start with simple examples</a:t>
            </a:r>
            <a:r>
              <a:rPr lang="en" sz="1300" b="0" i="0" u="none" strike="noStrike" cap="none">
                <a:solidFill>
                  <a:schemeClr val="lt1"/>
                </a:solidFill>
                <a:latin typeface="Lato"/>
                <a:ea typeface="Lato"/>
                <a:cs typeface="Lato"/>
                <a:sym typeface="Lato"/>
              </a:rPr>
              <a:t> and then extrapolate to larger populations</a:t>
            </a:r>
            <a:endParaRPr sz="1300" b="0" i="0" u="none" strike="noStrike" cap="none">
              <a:solidFill>
                <a:schemeClr val="lt1"/>
              </a:solidFill>
              <a:latin typeface="Lato"/>
              <a:ea typeface="Lato"/>
              <a:cs typeface="Lato"/>
              <a:sym typeface="Lato"/>
            </a:endParaRPr>
          </a:p>
          <a:p>
            <a:pPr marL="457200" marR="0" lvl="0" indent="-311150" algn="l" rtl="0">
              <a:lnSpc>
                <a:spcPct val="100000"/>
              </a:lnSpc>
              <a:spcBef>
                <a:spcPts val="0"/>
              </a:spcBef>
              <a:spcAft>
                <a:spcPts val="0"/>
              </a:spcAft>
              <a:buClr>
                <a:schemeClr val="lt1"/>
              </a:buClr>
              <a:buSzPts val="1300"/>
              <a:buFont typeface="Lato"/>
              <a:buChar char="●"/>
            </a:pPr>
            <a:r>
              <a:rPr lang="en" sz="1300" b="0" i="0" u="none" strike="noStrike" cap="none">
                <a:solidFill>
                  <a:schemeClr val="lt1"/>
                </a:solidFill>
                <a:latin typeface="Lato"/>
                <a:ea typeface="Lato"/>
                <a:cs typeface="Lato"/>
                <a:sym typeface="Lato"/>
              </a:rPr>
              <a:t>We should ensure all </a:t>
            </a:r>
            <a:r>
              <a:rPr lang="en" sz="1300" b="1" i="0" u="none" strike="noStrike" cap="none">
                <a:solidFill>
                  <a:schemeClr val="lt1"/>
                </a:solidFill>
                <a:latin typeface="Lato"/>
                <a:ea typeface="Lato"/>
                <a:cs typeface="Lato"/>
                <a:sym typeface="Lato"/>
              </a:rPr>
              <a:t>sources were well-cited</a:t>
            </a:r>
            <a:r>
              <a:rPr lang="en" sz="1300" b="0" i="0" u="none" strike="noStrike" cap="none">
                <a:solidFill>
                  <a:schemeClr val="lt1"/>
                </a:solidFill>
                <a:latin typeface="Lato"/>
                <a:ea typeface="Lato"/>
                <a:cs typeface="Lato"/>
                <a:sym typeface="Lato"/>
              </a:rPr>
              <a:t> and our rationale for using them explained</a:t>
            </a:r>
            <a:endParaRPr sz="1300" b="0" i="0" u="none" strike="noStrike" cap="none">
              <a:solidFill>
                <a:schemeClr val="lt1"/>
              </a:solidFill>
              <a:latin typeface="Lato"/>
              <a:ea typeface="Lato"/>
              <a:cs typeface="Lato"/>
              <a:sym typeface="Lato"/>
            </a:endParaRPr>
          </a:p>
        </p:txBody>
      </p:sp>
      <p:sp>
        <p:nvSpPr>
          <p:cNvPr id="366" name="Google Shape;366;gf7847bf610_0_492"/>
          <p:cNvSpPr/>
          <p:nvPr/>
        </p:nvSpPr>
        <p:spPr>
          <a:xfrm>
            <a:off x="6155650" y="1529350"/>
            <a:ext cx="2279400" cy="1443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Using </a:t>
            </a:r>
            <a:r>
              <a:rPr lang="en" sz="1300" b="1" i="0" u="none" strike="noStrike" cap="none">
                <a:solidFill>
                  <a:schemeClr val="lt1"/>
                </a:solidFill>
                <a:latin typeface="Lato"/>
                <a:ea typeface="Lato"/>
                <a:cs typeface="Lato"/>
                <a:sym typeface="Lato"/>
              </a:rPr>
              <a:t>business logic</a:t>
            </a:r>
            <a:r>
              <a:rPr lang="en" sz="1300" b="0" i="0" u="none" strike="noStrike" cap="none">
                <a:solidFill>
                  <a:schemeClr val="lt1"/>
                </a:solidFill>
                <a:latin typeface="Lato"/>
                <a:ea typeface="Lato"/>
                <a:cs typeface="Lato"/>
                <a:sym typeface="Lato"/>
              </a:rPr>
              <a:t> was very helpful in determining which </a:t>
            </a:r>
            <a:r>
              <a:rPr lang="en" sz="1300" b="1" i="0" u="none" strike="noStrike" cap="none">
                <a:solidFill>
                  <a:schemeClr val="lt1"/>
                </a:solidFill>
                <a:latin typeface="Lato"/>
                <a:ea typeface="Lato"/>
                <a:cs typeface="Lato"/>
                <a:sym typeface="Lato"/>
              </a:rPr>
              <a:t>features</a:t>
            </a:r>
            <a:r>
              <a:rPr lang="en" sz="1300" b="0" i="0" u="none" strike="noStrike" cap="none">
                <a:solidFill>
                  <a:schemeClr val="lt1"/>
                </a:solidFill>
                <a:latin typeface="Lato"/>
                <a:ea typeface="Lato"/>
                <a:cs typeface="Lato"/>
                <a:sym typeface="Lato"/>
              </a:rPr>
              <a:t> to use in our model. For example, asset write down was more closely related to hurricanes than total asset value.</a:t>
            </a:r>
            <a:endParaRPr sz="1300" b="0" i="0" u="none" strike="noStrike" cap="none">
              <a:solidFill>
                <a:schemeClr val="lt1"/>
              </a:solidFill>
              <a:latin typeface="Lato"/>
              <a:ea typeface="Lato"/>
              <a:cs typeface="Lato"/>
              <a:sym typeface="Lato"/>
            </a:endParaRPr>
          </a:p>
        </p:txBody>
      </p:sp>
      <p:sp>
        <p:nvSpPr>
          <p:cNvPr id="367" name="Google Shape;367;gf7847bf610_0_492"/>
          <p:cNvSpPr/>
          <p:nvPr/>
        </p:nvSpPr>
        <p:spPr>
          <a:xfrm>
            <a:off x="6155675" y="3283154"/>
            <a:ext cx="2279400" cy="1443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Lato"/>
                <a:ea typeface="Lato"/>
                <a:cs typeface="Lato"/>
                <a:sym typeface="Lato"/>
              </a:rPr>
              <a:t>Some models were </a:t>
            </a:r>
            <a:r>
              <a:rPr lang="en" sz="1300" b="1" i="0" u="none" strike="noStrike" cap="none">
                <a:solidFill>
                  <a:schemeClr val="lt1"/>
                </a:solidFill>
                <a:latin typeface="Lato"/>
                <a:ea typeface="Lato"/>
                <a:cs typeface="Lato"/>
                <a:sym typeface="Lato"/>
              </a:rPr>
              <a:t>computationally expensive</a:t>
            </a:r>
            <a:r>
              <a:rPr lang="en" sz="1300" b="0" i="0" u="none" strike="noStrike" cap="none">
                <a:solidFill>
                  <a:schemeClr val="lt1"/>
                </a:solidFill>
                <a:latin typeface="Lato"/>
                <a:ea typeface="Lato"/>
                <a:cs typeface="Lato"/>
                <a:sym typeface="Lato"/>
              </a:rPr>
              <a:t>, and we had to consider computing power when building our models.</a:t>
            </a:r>
            <a:endParaRPr sz="1300" b="0" i="0" u="none" strike="noStrike" cap="none">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00e3f28e30_0_3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f7847bf610_0_28"/>
          <p:cNvSpPr txBox="1">
            <a:spLocks noGrp="1"/>
          </p:cNvSpPr>
          <p:nvPr>
            <p:ph type="title"/>
          </p:nvPr>
        </p:nvSpPr>
        <p:spPr>
          <a:xfrm>
            <a:off x="727650" y="6061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Background</a:t>
            </a:r>
            <a:endParaRPr/>
          </a:p>
        </p:txBody>
      </p:sp>
      <p:pic>
        <p:nvPicPr>
          <p:cNvPr id="115" name="Google Shape;115;gf7847bf610_0_28"/>
          <p:cNvPicPr preferRelativeResize="0"/>
          <p:nvPr/>
        </p:nvPicPr>
        <p:blipFill rotWithShape="1">
          <a:blip r:embed="rId3">
            <a:alphaModFix/>
          </a:blip>
          <a:srcRect l="11270" t="11750" r="11469" b="11834"/>
          <a:stretch/>
        </p:blipFill>
        <p:spPr>
          <a:xfrm>
            <a:off x="569200" y="1350300"/>
            <a:ext cx="2214725" cy="2190651"/>
          </a:xfrm>
          <a:prstGeom prst="rect">
            <a:avLst/>
          </a:prstGeom>
          <a:noFill/>
          <a:ln>
            <a:noFill/>
          </a:ln>
        </p:spPr>
      </p:pic>
      <p:sp>
        <p:nvSpPr>
          <p:cNvPr id="116" name="Google Shape;116;gf7847bf610_0_28"/>
          <p:cNvSpPr txBox="1"/>
          <p:nvPr/>
        </p:nvSpPr>
        <p:spPr>
          <a:xfrm>
            <a:off x="869325" y="1814575"/>
            <a:ext cx="1914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Hurricane </a:t>
            </a:r>
            <a:r>
              <a:rPr lang="en" sz="1400" b="1" i="0" u="none" strike="noStrike" cap="none">
                <a:solidFill>
                  <a:srgbClr val="000000"/>
                </a:solidFill>
                <a:latin typeface="Lato"/>
                <a:ea typeface="Lato"/>
                <a:cs typeface="Lato"/>
                <a:sym typeface="Lato"/>
              </a:rPr>
              <a:t>rainfall</a:t>
            </a:r>
            <a:r>
              <a:rPr lang="en" sz="1400" b="0" i="0" u="none" strike="noStrike" cap="none">
                <a:solidFill>
                  <a:srgbClr val="000000"/>
                </a:solidFill>
                <a:latin typeface="Lato"/>
                <a:ea typeface="Lato"/>
                <a:cs typeface="Lato"/>
                <a:sym typeface="Lato"/>
              </a:rPr>
              <a:t> levels are expected to </a:t>
            </a:r>
            <a:r>
              <a:rPr lang="en" sz="1400" b="1" i="0" u="none" strike="noStrike" cap="none">
                <a:solidFill>
                  <a:srgbClr val="000000"/>
                </a:solidFill>
                <a:latin typeface="Lato"/>
                <a:ea typeface="Lato"/>
                <a:cs typeface="Lato"/>
                <a:sym typeface="Lato"/>
              </a:rPr>
              <a:t>increase</a:t>
            </a:r>
            <a:r>
              <a:rPr lang="en" sz="1400" b="0" i="0" u="none" strike="noStrike" cap="none">
                <a:solidFill>
                  <a:srgbClr val="000000"/>
                </a:solidFill>
                <a:latin typeface="Lato"/>
                <a:ea typeface="Lato"/>
                <a:cs typeface="Lato"/>
                <a:sym typeface="Lato"/>
              </a:rPr>
              <a:t> on average by the end of the century</a:t>
            </a:r>
            <a:r>
              <a:rPr lang="en" sz="1400" b="0" i="0" u="none" strike="noStrike" cap="none" baseline="30000">
                <a:solidFill>
                  <a:srgbClr val="000000"/>
                </a:solidFill>
                <a:latin typeface="Lato"/>
                <a:ea typeface="Lato"/>
                <a:cs typeface="Lato"/>
                <a:sym typeface="Lato"/>
              </a:rPr>
              <a:t>1</a:t>
            </a:r>
            <a:endParaRPr sz="1400" b="0" i="0" u="none" strike="noStrike" cap="none" baseline="30000">
              <a:solidFill>
                <a:srgbClr val="000000"/>
              </a:solidFill>
              <a:latin typeface="Lato"/>
              <a:ea typeface="Lato"/>
              <a:cs typeface="Lato"/>
              <a:sym typeface="Lato"/>
            </a:endParaRPr>
          </a:p>
        </p:txBody>
      </p:sp>
      <p:pic>
        <p:nvPicPr>
          <p:cNvPr id="117" name="Google Shape;117;gf7847bf610_0_28"/>
          <p:cNvPicPr preferRelativeResize="0"/>
          <p:nvPr/>
        </p:nvPicPr>
        <p:blipFill rotWithShape="1">
          <a:blip r:embed="rId3">
            <a:alphaModFix/>
          </a:blip>
          <a:srcRect l="11270" t="11750" r="11469" b="11834"/>
          <a:stretch/>
        </p:blipFill>
        <p:spPr>
          <a:xfrm>
            <a:off x="1932450" y="2952850"/>
            <a:ext cx="2214725" cy="2190651"/>
          </a:xfrm>
          <a:prstGeom prst="rect">
            <a:avLst/>
          </a:prstGeom>
          <a:noFill/>
          <a:ln>
            <a:noFill/>
          </a:ln>
        </p:spPr>
      </p:pic>
      <p:sp>
        <p:nvSpPr>
          <p:cNvPr id="118" name="Google Shape;118;gf7847bf610_0_28"/>
          <p:cNvSpPr txBox="1"/>
          <p:nvPr/>
        </p:nvSpPr>
        <p:spPr>
          <a:xfrm>
            <a:off x="2232575" y="3417125"/>
            <a:ext cx="1914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Hurricane </a:t>
            </a:r>
            <a:r>
              <a:rPr lang="en" sz="1400" b="1" i="0" u="none" strike="noStrike" cap="none">
                <a:solidFill>
                  <a:srgbClr val="000000"/>
                </a:solidFill>
                <a:latin typeface="Lato"/>
                <a:ea typeface="Lato"/>
                <a:cs typeface="Lato"/>
                <a:sym typeface="Lato"/>
              </a:rPr>
              <a:t>intensities</a:t>
            </a:r>
            <a:r>
              <a:rPr lang="en" sz="1400" b="0" i="0" u="none" strike="noStrike" cap="none">
                <a:solidFill>
                  <a:srgbClr val="000000"/>
                </a:solidFill>
                <a:latin typeface="Lato"/>
                <a:ea typeface="Lato"/>
                <a:cs typeface="Lato"/>
                <a:sym typeface="Lato"/>
              </a:rPr>
              <a:t> are expected to </a:t>
            </a:r>
            <a:r>
              <a:rPr lang="en" sz="1400" b="1" i="0" u="none" strike="noStrike" cap="none">
                <a:solidFill>
                  <a:srgbClr val="000000"/>
                </a:solidFill>
                <a:latin typeface="Lato"/>
                <a:ea typeface="Lato"/>
                <a:cs typeface="Lato"/>
                <a:sym typeface="Lato"/>
              </a:rPr>
              <a:t>increase</a:t>
            </a:r>
            <a:r>
              <a:rPr lang="en" sz="1400" b="0" i="0" u="none" strike="noStrike" cap="none">
                <a:solidFill>
                  <a:srgbClr val="000000"/>
                </a:solidFill>
                <a:latin typeface="Lato"/>
                <a:ea typeface="Lato"/>
                <a:cs typeface="Lato"/>
                <a:sym typeface="Lato"/>
              </a:rPr>
              <a:t> on average by the end of the century</a:t>
            </a:r>
            <a:r>
              <a:rPr lang="en" sz="1400" b="0" i="0" u="none" strike="noStrike" cap="none" baseline="30000">
                <a:solidFill>
                  <a:srgbClr val="000000"/>
                </a:solidFill>
                <a:latin typeface="Lato"/>
                <a:ea typeface="Lato"/>
                <a:cs typeface="Lato"/>
                <a:sym typeface="Lato"/>
              </a:rPr>
              <a:t>1</a:t>
            </a:r>
            <a:endParaRPr sz="1400" b="0" i="0" u="none" strike="noStrike" cap="none">
              <a:solidFill>
                <a:srgbClr val="000000"/>
              </a:solidFill>
              <a:latin typeface="Lato"/>
              <a:ea typeface="Lato"/>
              <a:cs typeface="Lato"/>
              <a:sym typeface="Lato"/>
            </a:endParaRPr>
          </a:p>
        </p:txBody>
      </p:sp>
      <p:sp>
        <p:nvSpPr>
          <p:cNvPr id="119" name="Google Shape;119;gf7847bf610_0_28"/>
          <p:cNvSpPr txBox="1"/>
          <p:nvPr/>
        </p:nvSpPr>
        <p:spPr>
          <a:xfrm>
            <a:off x="0" y="4543200"/>
            <a:ext cx="6509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Source: </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1. Geophysical Fluid Dynamics Laboratory (</a:t>
            </a:r>
            <a:r>
              <a:rPr lang="en" sz="900" b="0" i="0" u="sng" strike="noStrike" cap="none">
                <a:solidFill>
                  <a:schemeClr val="hlink"/>
                </a:solidFill>
                <a:latin typeface="Lato"/>
                <a:ea typeface="Lato"/>
                <a:cs typeface="Lato"/>
                <a:sym typeface="Lato"/>
                <a:hlinkClick r:id="rId4"/>
              </a:rPr>
              <a:t>https://www.gfdl.noaa.gov/global-warming-and-hurricanes/</a:t>
            </a:r>
            <a:r>
              <a:rPr lang="en" sz="900" b="0" i="0" u="none" strike="noStrike" cap="none">
                <a:solidFill>
                  <a:srgbClr val="000000"/>
                </a:solidFill>
                <a:latin typeface="Lato"/>
                <a:ea typeface="Lato"/>
                <a:cs typeface="Lato"/>
                <a:sym typeface="Lato"/>
              </a:rPr>
              <a:t>)</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2. National Oceanic and Atmospheric Administration (</a:t>
            </a:r>
            <a:r>
              <a:rPr lang="en" sz="900" b="0" i="0" u="sng" strike="noStrike" cap="none">
                <a:solidFill>
                  <a:schemeClr val="hlink"/>
                </a:solidFill>
                <a:latin typeface="Lato"/>
                <a:ea typeface="Lato"/>
                <a:cs typeface="Lato"/>
                <a:sym typeface="Lato"/>
                <a:hlinkClick r:id="rId5"/>
              </a:rPr>
              <a:t>https://coast.noaa.gov/states/fast-facts/hurricane-costs.html</a:t>
            </a:r>
            <a:r>
              <a:rPr lang="en" sz="900" b="0" i="0" u="none" strike="noStrike" cap="none">
                <a:solidFill>
                  <a:srgbClr val="000000"/>
                </a:solidFill>
                <a:latin typeface="Lato"/>
                <a:ea typeface="Lato"/>
                <a:cs typeface="Lato"/>
                <a:sym typeface="Lato"/>
              </a:rPr>
              <a:t>) </a:t>
            </a:r>
            <a:endParaRPr sz="900" b="0" i="0" u="none" strike="noStrike" cap="none">
              <a:solidFill>
                <a:srgbClr val="000000"/>
              </a:solidFill>
              <a:latin typeface="Lato"/>
              <a:ea typeface="Lato"/>
              <a:cs typeface="Lato"/>
              <a:sym typeface="Lato"/>
            </a:endParaRPr>
          </a:p>
        </p:txBody>
      </p:sp>
      <p:pic>
        <p:nvPicPr>
          <p:cNvPr id="120" name="Google Shape;120;gf7847bf610_0_28"/>
          <p:cNvPicPr preferRelativeResize="0"/>
          <p:nvPr/>
        </p:nvPicPr>
        <p:blipFill rotWithShape="1">
          <a:blip r:embed="rId3">
            <a:alphaModFix/>
          </a:blip>
          <a:srcRect l="11270" t="11750" r="11469" b="11834"/>
          <a:stretch/>
        </p:blipFill>
        <p:spPr>
          <a:xfrm>
            <a:off x="2687875" y="976937"/>
            <a:ext cx="2214725" cy="2190651"/>
          </a:xfrm>
          <a:prstGeom prst="rect">
            <a:avLst/>
          </a:prstGeom>
          <a:noFill/>
          <a:ln>
            <a:noFill/>
          </a:ln>
        </p:spPr>
      </p:pic>
      <p:sp>
        <p:nvSpPr>
          <p:cNvPr id="121" name="Google Shape;121;gf7847bf610_0_28"/>
          <p:cNvSpPr txBox="1"/>
          <p:nvPr/>
        </p:nvSpPr>
        <p:spPr>
          <a:xfrm>
            <a:off x="3064188" y="1492250"/>
            <a:ext cx="1914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Since 1980, hurricanes in the US have caused at least </a:t>
            </a:r>
            <a:r>
              <a:rPr lang="en" sz="1400" b="1" i="0" u="none" strike="noStrike" cap="none">
                <a:solidFill>
                  <a:srgbClr val="000000"/>
                </a:solidFill>
                <a:latin typeface="Lato"/>
                <a:ea typeface="Lato"/>
                <a:cs typeface="Lato"/>
                <a:sym typeface="Lato"/>
              </a:rPr>
              <a:t>$945.9 billion in damage</a:t>
            </a:r>
            <a:r>
              <a:rPr lang="en" sz="1400" b="0" i="0" u="none" strike="noStrike" cap="none" baseline="30000">
                <a:solidFill>
                  <a:srgbClr val="000000"/>
                </a:solidFill>
                <a:latin typeface="Lato"/>
                <a:ea typeface="Lato"/>
                <a:cs typeface="Lato"/>
                <a:sym typeface="Lato"/>
              </a:rPr>
              <a:t>2</a:t>
            </a:r>
            <a:endParaRPr sz="1400" b="0" i="0" u="none" strike="noStrike" cap="none">
              <a:solidFill>
                <a:srgbClr val="000000"/>
              </a:solidFill>
              <a:latin typeface="Lato"/>
              <a:ea typeface="Lato"/>
              <a:cs typeface="Lato"/>
              <a:sym typeface="Lato"/>
            </a:endParaRPr>
          </a:p>
        </p:txBody>
      </p:sp>
      <p:sp>
        <p:nvSpPr>
          <p:cNvPr id="122" name="Google Shape;122;gf7847bf610_0_28"/>
          <p:cNvSpPr/>
          <p:nvPr/>
        </p:nvSpPr>
        <p:spPr>
          <a:xfrm>
            <a:off x="4978800" y="2514725"/>
            <a:ext cx="1159200" cy="902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 name="Google Shape;123;gf7847bf610_0_28"/>
          <p:cNvPicPr preferRelativeResize="0"/>
          <p:nvPr/>
        </p:nvPicPr>
        <p:blipFill rotWithShape="1">
          <a:blip r:embed="rId6">
            <a:alphaModFix/>
          </a:blip>
          <a:srcRect/>
          <a:stretch/>
        </p:blipFill>
        <p:spPr>
          <a:xfrm>
            <a:off x="6659850" y="1075671"/>
            <a:ext cx="1914600" cy="1802402"/>
          </a:xfrm>
          <a:prstGeom prst="rect">
            <a:avLst/>
          </a:prstGeom>
          <a:noFill/>
          <a:ln>
            <a:noFill/>
          </a:ln>
        </p:spPr>
      </p:pic>
      <p:sp>
        <p:nvSpPr>
          <p:cNvPr id="124" name="Google Shape;124;gf7847bf610_0_28"/>
          <p:cNvSpPr txBox="1"/>
          <p:nvPr/>
        </p:nvSpPr>
        <p:spPr>
          <a:xfrm>
            <a:off x="6509700" y="2952850"/>
            <a:ext cx="2214900" cy="1262100"/>
          </a:xfrm>
          <a:prstGeom prst="rect">
            <a:avLst/>
          </a:prstGeom>
          <a:solidFill>
            <a:schemeClr val="accent5"/>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Lato"/>
                <a:ea typeface="Lato"/>
                <a:cs typeface="Lato"/>
                <a:sym typeface="Lato"/>
              </a:rPr>
              <a:t>Businesses want to know how this will impact them - and S&amp;P wants to be able to answer this question for their clients</a:t>
            </a:r>
            <a:endParaRPr sz="1400" b="0" i="0" u="none" strike="noStrike" cap="none">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00e3f28e30_0_35"/>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Mapping Example #2</a:t>
            </a:r>
            <a:endParaRPr/>
          </a:p>
        </p:txBody>
      </p:sp>
      <p:pic>
        <p:nvPicPr>
          <p:cNvPr id="383" name="Google Shape;383;g100e3f28e30_0_35"/>
          <p:cNvPicPr preferRelativeResize="0"/>
          <p:nvPr/>
        </p:nvPicPr>
        <p:blipFill rotWithShape="1">
          <a:blip r:embed="rId3">
            <a:alphaModFix/>
          </a:blip>
          <a:srcRect/>
          <a:stretch/>
        </p:blipFill>
        <p:spPr>
          <a:xfrm>
            <a:off x="1989900" y="1202025"/>
            <a:ext cx="5429973" cy="3774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100e3f28e30_0_68"/>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Mapping Example #3</a:t>
            </a:r>
            <a:endParaRPr/>
          </a:p>
        </p:txBody>
      </p:sp>
      <p:pic>
        <p:nvPicPr>
          <p:cNvPr id="389" name="Google Shape;389;g100e3f28e30_0_68"/>
          <p:cNvPicPr preferRelativeResize="0"/>
          <p:nvPr/>
        </p:nvPicPr>
        <p:blipFill rotWithShape="1">
          <a:blip r:embed="rId3">
            <a:alphaModFix/>
          </a:blip>
          <a:srcRect/>
          <a:stretch/>
        </p:blipFill>
        <p:spPr>
          <a:xfrm>
            <a:off x="1934600" y="1224600"/>
            <a:ext cx="5515883" cy="377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100e3f28e30_0_76"/>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Mapping Example #4</a:t>
            </a:r>
            <a:endParaRPr/>
          </a:p>
        </p:txBody>
      </p:sp>
      <p:pic>
        <p:nvPicPr>
          <p:cNvPr id="395" name="Google Shape;395;g100e3f28e30_0_76"/>
          <p:cNvPicPr preferRelativeResize="0"/>
          <p:nvPr/>
        </p:nvPicPr>
        <p:blipFill rotWithShape="1">
          <a:blip r:embed="rId3">
            <a:alphaModFix/>
          </a:blip>
          <a:srcRect/>
          <a:stretch/>
        </p:blipFill>
        <p:spPr>
          <a:xfrm>
            <a:off x="1908613" y="1224625"/>
            <a:ext cx="5530035" cy="3774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00e3f28e30_0_81"/>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Inspecting the Data - Mapping Example #5</a:t>
            </a:r>
            <a:endParaRPr/>
          </a:p>
        </p:txBody>
      </p:sp>
      <p:pic>
        <p:nvPicPr>
          <p:cNvPr id="401" name="Google Shape;401;g100e3f28e30_0_81"/>
          <p:cNvPicPr preferRelativeResize="0"/>
          <p:nvPr/>
        </p:nvPicPr>
        <p:blipFill rotWithShape="1">
          <a:blip r:embed="rId3">
            <a:alphaModFix/>
          </a:blip>
          <a:srcRect/>
          <a:stretch/>
        </p:blipFill>
        <p:spPr>
          <a:xfrm>
            <a:off x="1979700" y="1247150"/>
            <a:ext cx="5658224" cy="3774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f87b4bc5c2_3_13"/>
          <p:cNvSpPr txBox="1">
            <a:spLocks noGrp="1"/>
          </p:cNvSpPr>
          <p:nvPr>
            <p:ph type="title"/>
          </p:nvPr>
        </p:nvSpPr>
        <p:spPr>
          <a:xfrm>
            <a:off x="669850" y="634625"/>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Background</a:t>
            </a:r>
            <a:endParaRPr dirty="0"/>
          </a:p>
        </p:txBody>
      </p:sp>
      <p:sp>
        <p:nvSpPr>
          <p:cNvPr id="130" name="Google Shape;130;gf87b4bc5c2_3_13"/>
          <p:cNvSpPr txBox="1"/>
          <p:nvPr/>
        </p:nvSpPr>
        <p:spPr>
          <a:xfrm>
            <a:off x="647250" y="4412450"/>
            <a:ext cx="7849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NOAA National Centers for Environmental Information (NCEI) U.S. Billion-Dollar Weather and Climate Disasters (2021). https://www.ncdc.noaa.gov/billions/, DOI: 10.25921/stkw-7w73</a:t>
            </a:r>
            <a:endParaRPr sz="900" b="0" i="0" u="none" strike="noStrike" cap="none">
              <a:solidFill>
                <a:srgbClr val="000000"/>
              </a:solidFill>
              <a:latin typeface="Lato"/>
              <a:ea typeface="Lato"/>
              <a:cs typeface="Lato"/>
              <a:sym typeface="Lato"/>
            </a:endParaRPr>
          </a:p>
        </p:txBody>
      </p:sp>
      <p:pic>
        <p:nvPicPr>
          <p:cNvPr id="131" name="Google Shape;131;gf87b4bc5c2_3_13"/>
          <p:cNvPicPr preferRelativeResize="0"/>
          <p:nvPr/>
        </p:nvPicPr>
        <p:blipFill rotWithShape="1">
          <a:blip r:embed="rId3">
            <a:alphaModFix/>
          </a:blip>
          <a:srcRect/>
          <a:stretch/>
        </p:blipFill>
        <p:spPr>
          <a:xfrm>
            <a:off x="669850" y="1584096"/>
            <a:ext cx="3902152" cy="2669131"/>
          </a:xfrm>
          <a:prstGeom prst="rect">
            <a:avLst/>
          </a:prstGeom>
          <a:noFill/>
          <a:ln>
            <a:noFill/>
          </a:ln>
        </p:spPr>
      </p:pic>
      <p:pic>
        <p:nvPicPr>
          <p:cNvPr id="132" name="Google Shape;132;gf87b4bc5c2_3_13"/>
          <p:cNvPicPr preferRelativeResize="0"/>
          <p:nvPr/>
        </p:nvPicPr>
        <p:blipFill rotWithShape="1">
          <a:blip r:embed="rId4">
            <a:alphaModFix/>
          </a:blip>
          <a:srcRect/>
          <a:stretch/>
        </p:blipFill>
        <p:spPr>
          <a:xfrm>
            <a:off x="4747550" y="1572104"/>
            <a:ext cx="3902152" cy="2693107"/>
          </a:xfrm>
          <a:prstGeom prst="rect">
            <a:avLst/>
          </a:prstGeom>
          <a:noFill/>
          <a:ln>
            <a:noFill/>
          </a:ln>
        </p:spPr>
      </p:pic>
      <p:sp>
        <p:nvSpPr>
          <p:cNvPr id="133" name="Google Shape;133;gf87b4bc5c2_3_13"/>
          <p:cNvSpPr/>
          <p:nvPr/>
        </p:nvSpPr>
        <p:spPr>
          <a:xfrm>
            <a:off x="733775" y="1259305"/>
            <a:ext cx="3774300" cy="324795"/>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lang="en" sz="1600" b="0" i="0" u="none" strike="noStrike" cap="none" baseline="30000"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900" b="0" i="0" u="none" strike="noStrike" cap="none" baseline="30000" dirty="0">
                <a:solidFill>
                  <a:schemeClr val="lt1"/>
                </a:solidFill>
                <a:latin typeface="Lato"/>
                <a:ea typeface="Lato"/>
                <a:cs typeface="Lato"/>
                <a:sym typeface="Lato"/>
              </a:rPr>
              <a:t>Number of Hurricanes per State </a:t>
            </a:r>
            <a:endParaRPr sz="1900" b="0" i="0" u="none" strike="noStrike" cap="none" baseline="30000" dirty="0">
              <a:solidFill>
                <a:schemeClr val="lt1"/>
              </a:solidFill>
              <a:latin typeface="Lato"/>
              <a:ea typeface="Lato"/>
              <a:cs typeface="Lato"/>
              <a:sym typeface="Lato"/>
            </a:endParaRPr>
          </a:p>
        </p:txBody>
      </p:sp>
      <p:sp>
        <p:nvSpPr>
          <p:cNvPr id="134" name="Google Shape;134;gf87b4bc5c2_3_13"/>
          <p:cNvSpPr/>
          <p:nvPr/>
        </p:nvSpPr>
        <p:spPr>
          <a:xfrm>
            <a:off x="4747550" y="1259305"/>
            <a:ext cx="3902100" cy="324795"/>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baseline="30000" dirty="0">
                <a:solidFill>
                  <a:schemeClr val="lt1"/>
                </a:solidFill>
                <a:latin typeface="Lato"/>
                <a:ea typeface="Lato"/>
                <a:cs typeface="Lato"/>
                <a:sym typeface="Lato"/>
              </a:rPr>
              <a:t>	</a:t>
            </a:r>
          </a:p>
          <a:p>
            <a:pPr marL="0" marR="0" lvl="0" indent="0" algn="l" rtl="0">
              <a:lnSpc>
                <a:spcPct val="100000"/>
              </a:lnSpc>
              <a:spcBef>
                <a:spcPts val="0"/>
              </a:spcBef>
              <a:spcAft>
                <a:spcPts val="0"/>
              </a:spcAft>
              <a:buClr>
                <a:srgbClr val="000000"/>
              </a:buClr>
              <a:buSzPts val="1600"/>
              <a:buFont typeface="Arial"/>
              <a:buNone/>
            </a:pPr>
            <a:r>
              <a:rPr lang="en" sz="1800" b="0" i="0" u="none" strike="noStrike" cap="none" baseline="30000" dirty="0">
                <a:solidFill>
                  <a:schemeClr val="lt1"/>
                </a:solidFill>
                <a:latin typeface="Lato"/>
                <a:ea typeface="Lato"/>
                <a:cs typeface="Lato"/>
                <a:sym typeface="Lato"/>
              </a:rPr>
              <a:t>Cost of Hurricanes per State </a:t>
            </a:r>
            <a:endParaRPr sz="1800" b="0" i="0" u="none" strike="noStrike" cap="none" baseline="30000" dirty="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727650" y="606150"/>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Research Question</a:t>
            </a:r>
            <a:endParaRPr/>
          </a:p>
        </p:txBody>
      </p:sp>
      <p:sp>
        <p:nvSpPr>
          <p:cNvPr id="140" name="Google Shape;140;p3"/>
          <p:cNvSpPr txBox="1"/>
          <p:nvPr/>
        </p:nvSpPr>
        <p:spPr>
          <a:xfrm>
            <a:off x="911650" y="2607975"/>
            <a:ext cx="732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141" name="Google Shape;141;p3"/>
          <p:cNvSpPr/>
          <p:nvPr/>
        </p:nvSpPr>
        <p:spPr>
          <a:xfrm>
            <a:off x="803700" y="1485150"/>
            <a:ext cx="7536600" cy="1086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700"/>
              <a:buFont typeface="Arial"/>
              <a:buNone/>
            </a:pPr>
            <a:r>
              <a:rPr lang="en" sz="1700" b="1" i="0" u="none" strike="noStrike" cap="none">
                <a:solidFill>
                  <a:schemeClr val="lt1"/>
                </a:solidFill>
                <a:latin typeface="Lato"/>
                <a:ea typeface="Lato"/>
                <a:cs typeface="Lato"/>
                <a:sym typeface="Lato"/>
              </a:rPr>
              <a:t>What is the relationship between hurricane intensity and the financial loss of impacted companies?</a:t>
            </a:r>
            <a:endParaRPr sz="1400" b="0" i="0" u="none" strike="noStrike" cap="none">
              <a:solidFill>
                <a:srgbClr val="000000"/>
              </a:solidFill>
              <a:latin typeface="Arial"/>
              <a:ea typeface="Arial"/>
              <a:cs typeface="Arial"/>
              <a:sym typeface="Arial"/>
            </a:endParaRPr>
          </a:p>
        </p:txBody>
      </p:sp>
      <p:sp>
        <p:nvSpPr>
          <p:cNvPr id="142" name="Google Shape;142;p3"/>
          <p:cNvSpPr txBox="1"/>
          <p:nvPr/>
        </p:nvSpPr>
        <p:spPr>
          <a:xfrm>
            <a:off x="727650" y="2701125"/>
            <a:ext cx="7688700" cy="15639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rgbClr val="000000"/>
              </a:buClr>
              <a:buSzPts val="1600"/>
              <a:buFont typeface="Lato"/>
              <a:buChar char="●"/>
            </a:pPr>
            <a:r>
              <a:rPr lang="en" sz="1600" b="0" i="0" u="none" strike="noStrike" cap="none">
                <a:solidFill>
                  <a:srgbClr val="000000"/>
                </a:solidFill>
                <a:latin typeface="Lato"/>
                <a:ea typeface="Lato"/>
                <a:cs typeface="Lato"/>
                <a:sym typeface="Lato"/>
              </a:rPr>
              <a:t>Hurricane intensity measured by maximum wind speed per year and number of hurricane encounters</a:t>
            </a:r>
            <a:endParaRPr sz="1600" b="0" i="0" u="none" strike="noStrike" cap="none">
              <a:solidFill>
                <a:srgbClr val="000000"/>
              </a:solidFill>
              <a:latin typeface="Lato"/>
              <a:ea typeface="Lato"/>
              <a:cs typeface="Lato"/>
              <a:sym typeface="Lato"/>
            </a:endParaRPr>
          </a:p>
          <a:p>
            <a:pPr marL="457200" marR="0" lvl="0" indent="-330200" algn="l" rtl="0">
              <a:lnSpc>
                <a:spcPct val="115000"/>
              </a:lnSpc>
              <a:spcBef>
                <a:spcPts val="0"/>
              </a:spcBef>
              <a:spcAft>
                <a:spcPts val="0"/>
              </a:spcAft>
              <a:buClr>
                <a:srgbClr val="000000"/>
              </a:buClr>
              <a:buSzPts val="1600"/>
              <a:buFont typeface="Lato"/>
              <a:buChar char="●"/>
            </a:pPr>
            <a:r>
              <a:rPr lang="en" sz="1600" b="0" i="0" u="none" strike="noStrike" cap="none">
                <a:solidFill>
                  <a:srgbClr val="000000"/>
                </a:solidFill>
                <a:latin typeface="Lato"/>
                <a:ea typeface="Lato"/>
                <a:cs typeface="Lato"/>
                <a:sym typeface="Lato"/>
              </a:rPr>
              <a:t>Impacted companies defined to be any companies within a </a:t>
            </a:r>
            <a:r>
              <a:rPr lang="en" sz="1600" b="0" i="0" u="none" strike="noStrike" cap="none">
                <a:solidFill>
                  <a:schemeClr val="dk2"/>
                </a:solidFill>
                <a:latin typeface="Lato"/>
                <a:ea typeface="Lato"/>
                <a:cs typeface="Lato"/>
                <a:sym typeface="Lato"/>
              </a:rPr>
              <a:t>50 mile</a:t>
            </a:r>
            <a:r>
              <a:rPr lang="en" sz="1600" b="0" i="0" u="none" strike="noStrike" cap="none">
                <a:solidFill>
                  <a:srgbClr val="000000"/>
                </a:solidFill>
                <a:latin typeface="Lato"/>
                <a:ea typeface="Lato"/>
                <a:cs typeface="Lato"/>
                <a:sym typeface="Lato"/>
              </a:rPr>
              <a:t> radius of hurricane landfall</a:t>
            </a:r>
            <a:endParaRPr sz="1600" b="0" i="0" u="none" strike="noStrike" cap="none">
              <a:solidFill>
                <a:srgbClr val="000000"/>
              </a:solidFill>
              <a:latin typeface="Lato"/>
              <a:ea typeface="Lato"/>
              <a:cs typeface="Lato"/>
              <a:sym typeface="Lato"/>
            </a:endParaRPr>
          </a:p>
          <a:p>
            <a:pPr marL="457200" marR="0" lvl="0" indent="-330200" algn="l" rtl="0">
              <a:lnSpc>
                <a:spcPct val="115000"/>
              </a:lnSpc>
              <a:spcBef>
                <a:spcPts val="0"/>
              </a:spcBef>
              <a:spcAft>
                <a:spcPts val="0"/>
              </a:spcAft>
              <a:buClr>
                <a:srgbClr val="000000"/>
              </a:buClr>
              <a:buSzPts val="1600"/>
              <a:buFont typeface="Lato"/>
              <a:buChar char="●"/>
            </a:pPr>
            <a:r>
              <a:rPr lang="en" sz="1600" b="0" i="0" u="none" strike="noStrike" cap="none">
                <a:solidFill>
                  <a:srgbClr val="000000"/>
                </a:solidFill>
                <a:latin typeface="Lato"/>
                <a:ea typeface="Lato"/>
                <a:cs typeface="Lato"/>
                <a:sym typeface="Lato"/>
              </a:rPr>
              <a:t>Financial loss defined to be asset write downs</a:t>
            </a:r>
            <a:endParaRPr sz="1600" b="0" i="0" u="none" strike="noStrike" cap="non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f7847bf610_0_50"/>
          <p:cNvSpPr/>
          <p:nvPr/>
        </p:nvSpPr>
        <p:spPr>
          <a:xfrm>
            <a:off x="5002893" y="3274947"/>
            <a:ext cx="3573900" cy="1607700"/>
          </a:xfrm>
          <a:prstGeom prst="rect">
            <a:avLst/>
          </a:prstGeom>
          <a:noFill/>
          <a:ln w="19050" cap="flat" cmpd="sng">
            <a:solidFill>
              <a:srgbClr val="1A1A1A"/>
            </a:solidFill>
            <a:prstDash val="solid"/>
            <a:miter lim="800000"/>
            <a:headEnd type="none" w="sm" len="sm"/>
            <a:tailEnd type="none" w="sm" len="sm"/>
          </a:ln>
        </p:spPr>
        <p:txBody>
          <a:bodyPr spcFirstLastPara="1" wrap="square" lIns="68575" tIns="34275" rIns="68575" bIns="34275" anchor="b"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148" name="Google Shape;148;gf7847bf610_0_50"/>
          <p:cNvSpPr/>
          <p:nvPr/>
        </p:nvSpPr>
        <p:spPr>
          <a:xfrm>
            <a:off x="5002893" y="1339064"/>
            <a:ext cx="3573600" cy="1607700"/>
          </a:xfrm>
          <a:prstGeom prst="rect">
            <a:avLst/>
          </a:prstGeom>
          <a:noFill/>
          <a:ln w="19050" cap="flat" cmpd="sng">
            <a:solidFill>
              <a:srgbClr val="1A1A1A"/>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149" name="Google Shape;149;gf7847bf610_0_50"/>
          <p:cNvSpPr/>
          <p:nvPr/>
        </p:nvSpPr>
        <p:spPr>
          <a:xfrm>
            <a:off x="831531" y="3274947"/>
            <a:ext cx="3573900" cy="1607700"/>
          </a:xfrm>
          <a:prstGeom prst="rect">
            <a:avLst/>
          </a:prstGeom>
          <a:noFill/>
          <a:ln w="19050" cap="flat" cmpd="sng">
            <a:solidFill>
              <a:srgbClr val="1A1A1A"/>
            </a:solidFill>
            <a:prstDash val="solid"/>
            <a:miter lim="800000"/>
            <a:headEnd type="none" w="sm" len="sm"/>
            <a:tailEnd type="none" w="sm" len="sm"/>
          </a:ln>
        </p:spPr>
        <p:txBody>
          <a:bodyPr spcFirstLastPara="1" wrap="square" lIns="68575" tIns="34275" rIns="68575" bIns="34275" anchor="b"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150" name="Google Shape;150;gf7847bf610_0_50"/>
          <p:cNvSpPr/>
          <p:nvPr/>
        </p:nvSpPr>
        <p:spPr>
          <a:xfrm>
            <a:off x="797756" y="1370701"/>
            <a:ext cx="3573900" cy="1607700"/>
          </a:xfrm>
          <a:prstGeom prst="rect">
            <a:avLst/>
          </a:prstGeom>
          <a:noFill/>
          <a:ln w="19050" cap="flat" cmpd="sng">
            <a:solidFill>
              <a:srgbClr val="1A1A1A"/>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A1A1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1A9988"/>
              </a:solidFill>
              <a:latin typeface="Arial"/>
              <a:ea typeface="Arial"/>
              <a:cs typeface="Arial"/>
              <a:sym typeface="Arial"/>
            </a:endParaRPr>
          </a:p>
          <a:p>
            <a:pPr marL="177800" marR="0" lvl="0" indent="-114300" algn="l" rtl="0">
              <a:lnSpc>
                <a:spcPct val="100000"/>
              </a:lnSpc>
              <a:spcBef>
                <a:spcPts val="0"/>
              </a:spcBef>
              <a:spcAft>
                <a:spcPts val="0"/>
              </a:spcAft>
              <a:buClr>
                <a:srgbClr val="1A9988"/>
              </a:buClr>
              <a:buSzPts val="900"/>
              <a:buFont typeface="Arial"/>
              <a:buNone/>
            </a:pPr>
            <a:endParaRPr sz="900" b="0" i="0" u="none" strike="noStrike" cap="none">
              <a:solidFill>
                <a:srgbClr val="1A9988"/>
              </a:solidFill>
              <a:latin typeface="Arial"/>
              <a:ea typeface="Arial"/>
              <a:cs typeface="Arial"/>
              <a:sym typeface="Arial"/>
            </a:endParaRPr>
          </a:p>
        </p:txBody>
      </p:sp>
      <p:sp>
        <p:nvSpPr>
          <p:cNvPr id="151" name="Google Shape;151;gf7847bf610_0_50"/>
          <p:cNvSpPr txBox="1"/>
          <p:nvPr/>
        </p:nvSpPr>
        <p:spPr>
          <a:xfrm>
            <a:off x="1044955" y="3329825"/>
            <a:ext cx="3326700" cy="1254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1A1A1A"/>
                </a:solidFill>
                <a:latin typeface="Lato"/>
                <a:ea typeface="Lato"/>
                <a:cs typeface="Lato"/>
                <a:sym typeface="Lato"/>
              </a:rPr>
              <a:t>Define analytical methods to use for each research question:</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Goal is to understand real estate sector losses due to hurricanes</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Pull macroeconomic data (GDP, inflation rate) to use as control variables</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Build regression models on key variables</a:t>
            </a:r>
            <a:endParaRPr sz="1400" b="0" i="0" u="none" strike="noStrike" cap="none">
              <a:solidFill>
                <a:srgbClr val="1A9988"/>
              </a:solidFill>
              <a:latin typeface="Lato"/>
              <a:ea typeface="Lato"/>
              <a:cs typeface="Lato"/>
              <a:sym typeface="Lato"/>
            </a:endParaRPr>
          </a:p>
        </p:txBody>
      </p:sp>
      <p:sp>
        <p:nvSpPr>
          <p:cNvPr id="152" name="Google Shape;152;gf7847bf610_0_50"/>
          <p:cNvSpPr txBox="1"/>
          <p:nvPr/>
        </p:nvSpPr>
        <p:spPr>
          <a:xfrm>
            <a:off x="5212300" y="3329825"/>
            <a:ext cx="3326700" cy="7464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Lato"/>
                <a:ea typeface="Lato"/>
                <a:cs typeface="Lato"/>
                <a:sym typeface="Lato"/>
              </a:rPr>
              <a:t>Iteratively evaluate and improve models based on:</a:t>
            </a:r>
            <a:endParaRPr sz="1100" b="0" i="0" u="none" strike="noStrike" cap="none">
              <a:solidFill>
                <a:schemeClr val="dk2"/>
              </a:solidFill>
              <a:latin typeface="Lato"/>
              <a:ea typeface="Lato"/>
              <a:cs typeface="Lato"/>
              <a:sym typeface="Lato"/>
            </a:endParaRPr>
          </a:p>
          <a:p>
            <a:pPr marL="457200" marR="0" lvl="0" indent="-298450" algn="just" rtl="0">
              <a:lnSpc>
                <a:spcPct val="100000"/>
              </a:lnSpc>
              <a:spcBef>
                <a:spcPts val="0"/>
              </a:spcBef>
              <a:spcAft>
                <a:spcPts val="0"/>
              </a:spcAft>
              <a:buClr>
                <a:schemeClr val="dk2"/>
              </a:buClr>
              <a:buSzPts val="1100"/>
              <a:buFont typeface="Lato"/>
              <a:buChar char="-"/>
            </a:pPr>
            <a:r>
              <a:rPr lang="en" sz="1100" b="0" i="0" u="none" strike="noStrike" cap="none">
                <a:solidFill>
                  <a:schemeClr val="dk2"/>
                </a:solidFill>
                <a:latin typeface="Lato"/>
                <a:ea typeface="Lato"/>
                <a:cs typeface="Lato"/>
                <a:sym typeface="Lato"/>
              </a:rPr>
              <a:t>Predictive ability of models</a:t>
            </a:r>
            <a:endParaRPr sz="1100" b="0" i="0" u="none" strike="noStrike" cap="none">
              <a:solidFill>
                <a:schemeClr val="dk2"/>
              </a:solidFill>
              <a:latin typeface="Lato"/>
              <a:ea typeface="Lato"/>
              <a:cs typeface="Lato"/>
              <a:sym typeface="Lato"/>
            </a:endParaRPr>
          </a:p>
          <a:p>
            <a:pPr marL="457200" marR="0" lvl="0" indent="-298450" algn="just" rtl="0">
              <a:lnSpc>
                <a:spcPct val="100000"/>
              </a:lnSpc>
              <a:spcBef>
                <a:spcPts val="0"/>
              </a:spcBef>
              <a:spcAft>
                <a:spcPts val="0"/>
              </a:spcAft>
              <a:buClr>
                <a:schemeClr val="dk2"/>
              </a:buClr>
              <a:buSzPts val="1100"/>
              <a:buFont typeface="Lato"/>
              <a:buChar char="-"/>
            </a:pPr>
            <a:r>
              <a:rPr lang="en" sz="1100" b="0" i="0" u="none" strike="noStrike" cap="none">
                <a:solidFill>
                  <a:schemeClr val="dk2"/>
                </a:solidFill>
                <a:latin typeface="Lato"/>
                <a:ea typeface="Lato"/>
                <a:cs typeface="Lato"/>
                <a:sym typeface="Lato"/>
              </a:rPr>
              <a:t>Interpretability of models</a:t>
            </a:r>
            <a:endParaRPr sz="1100" b="0" i="0" u="none" strike="noStrike" cap="none">
              <a:solidFill>
                <a:schemeClr val="dk2"/>
              </a:solidFill>
              <a:latin typeface="Lato"/>
              <a:ea typeface="Lato"/>
              <a:cs typeface="Lato"/>
              <a:sym typeface="Lato"/>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1A1A1A"/>
              </a:solidFill>
              <a:latin typeface="Lato"/>
              <a:ea typeface="Lato"/>
              <a:cs typeface="Lato"/>
              <a:sym typeface="Lato"/>
            </a:endParaRPr>
          </a:p>
        </p:txBody>
      </p:sp>
      <p:sp>
        <p:nvSpPr>
          <p:cNvPr id="153" name="Google Shape;153;gf7847bf610_0_50"/>
          <p:cNvSpPr txBox="1"/>
          <p:nvPr/>
        </p:nvSpPr>
        <p:spPr>
          <a:xfrm>
            <a:off x="5226300" y="1378050"/>
            <a:ext cx="3197700" cy="1254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D3B45"/>
                </a:solidFill>
                <a:latin typeface="Lato"/>
                <a:ea typeface="Lato"/>
                <a:cs typeface="Lato"/>
                <a:sym typeface="Lato"/>
              </a:rPr>
              <a:t>Define scope of research:</a:t>
            </a:r>
            <a:endParaRPr sz="1100" b="0" i="0" u="none" strike="noStrike" cap="none">
              <a:solidFill>
                <a:srgbClr val="2D3B45"/>
              </a:solidFill>
              <a:latin typeface="Lato"/>
              <a:ea typeface="Lato"/>
              <a:cs typeface="Lato"/>
              <a:sym typeface="Lato"/>
            </a:endParaRPr>
          </a:p>
          <a:p>
            <a:pPr marL="457200" marR="0" lvl="0" indent="-298450" algn="l" rtl="0">
              <a:lnSpc>
                <a:spcPct val="100000"/>
              </a:lnSpc>
              <a:spcBef>
                <a:spcPts val="0"/>
              </a:spcBef>
              <a:spcAft>
                <a:spcPts val="0"/>
              </a:spcAft>
              <a:buClr>
                <a:srgbClr val="2D3B45"/>
              </a:buClr>
              <a:buSzPts val="1100"/>
              <a:buFont typeface="Lato"/>
              <a:buChar char="-"/>
            </a:pPr>
            <a:r>
              <a:rPr lang="en" sz="1100" b="0" i="0" u="none" strike="noStrike" cap="none">
                <a:solidFill>
                  <a:srgbClr val="2D3B45"/>
                </a:solidFill>
                <a:latin typeface="Lato"/>
                <a:ea typeface="Lato"/>
                <a:cs typeface="Lato"/>
                <a:sym typeface="Lato"/>
              </a:rPr>
              <a:t>Years: 1995-2020 based on available data</a:t>
            </a:r>
            <a:endParaRPr sz="1100" b="0" i="0" u="none" strike="noStrike" cap="none">
              <a:solidFill>
                <a:srgbClr val="2D3B45"/>
              </a:solidFill>
              <a:latin typeface="Lato"/>
              <a:ea typeface="Lato"/>
              <a:cs typeface="Lato"/>
              <a:sym typeface="Lato"/>
            </a:endParaRPr>
          </a:p>
          <a:p>
            <a:pPr marL="457200" marR="0" lvl="0" indent="-298450" algn="l" rtl="0">
              <a:lnSpc>
                <a:spcPct val="100000"/>
              </a:lnSpc>
              <a:spcBef>
                <a:spcPts val="0"/>
              </a:spcBef>
              <a:spcAft>
                <a:spcPts val="0"/>
              </a:spcAft>
              <a:buClr>
                <a:srgbClr val="2D3B45"/>
              </a:buClr>
              <a:buSzPts val="1100"/>
              <a:buFont typeface="Lato"/>
              <a:buChar char="-"/>
            </a:pPr>
            <a:r>
              <a:rPr lang="en" sz="1100" b="0" i="0" u="none" strike="noStrike" cap="none">
                <a:solidFill>
                  <a:srgbClr val="2D3B45"/>
                </a:solidFill>
                <a:latin typeface="Lato"/>
                <a:ea typeface="Lato"/>
                <a:cs typeface="Lato"/>
                <a:sym typeface="Lato"/>
              </a:rPr>
              <a:t>Publicly traded companies because those are the ones with more data available</a:t>
            </a:r>
            <a:endParaRPr sz="1100" b="0" i="0" u="none" strike="noStrike" cap="none">
              <a:solidFill>
                <a:srgbClr val="2D3B45"/>
              </a:solidFill>
              <a:latin typeface="Lato"/>
              <a:ea typeface="Lato"/>
              <a:cs typeface="Lato"/>
              <a:sym typeface="Lato"/>
            </a:endParaRPr>
          </a:p>
          <a:p>
            <a:pPr marL="457200" marR="0" lvl="0" indent="-298450" algn="l" rtl="0">
              <a:lnSpc>
                <a:spcPct val="100000"/>
              </a:lnSpc>
              <a:spcBef>
                <a:spcPts val="0"/>
              </a:spcBef>
              <a:spcAft>
                <a:spcPts val="0"/>
              </a:spcAft>
              <a:buClr>
                <a:srgbClr val="2D3B45"/>
              </a:buClr>
              <a:buSzPts val="1100"/>
              <a:buFont typeface="Lato"/>
              <a:buChar char="-"/>
            </a:pPr>
            <a:r>
              <a:rPr lang="en" sz="1100" b="0" i="0" u="none" strike="noStrike" cap="none">
                <a:solidFill>
                  <a:srgbClr val="2D3B45"/>
                </a:solidFill>
                <a:latin typeface="Lato"/>
                <a:ea typeface="Lato"/>
                <a:cs typeface="Lato"/>
                <a:sym typeface="Lato"/>
              </a:rPr>
              <a:t>Hurricanes which pass through the US because that’s the country we will look at economic control factors for</a:t>
            </a:r>
            <a:endParaRPr sz="1100" b="0" i="0" u="none" strike="noStrike" cap="none">
              <a:solidFill>
                <a:srgbClr val="1A9988"/>
              </a:solidFill>
              <a:latin typeface="Lato"/>
              <a:ea typeface="Lato"/>
              <a:cs typeface="Lato"/>
              <a:sym typeface="Lato"/>
            </a:endParaRPr>
          </a:p>
        </p:txBody>
      </p:sp>
      <p:sp>
        <p:nvSpPr>
          <p:cNvPr id="154" name="Google Shape;154;gf7847bf610_0_50"/>
          <p:cNvSpPr txBox="1"/>
          <p:nvPr/>
        </p:nvSpPr>
        <p:spPr>
          <a:xfrm>
            <a:off x="721550" y="691375"/>
            <a:ext cx="7688400" cy="535200"/>
          </a:xfrm>
          <a:prstGeom prst="rect">
            <a:avLst/>
          </a:prstGeom>
          <a:noFill/>
          <a:ln>
            <a:noFill/>
          </a:ln>
        </p:spPr>
        <p:txBody>
          <a:bodyPr spcFirstLastPara="1" wrap="square" lIns="91425" tIns="91425" rIns="91425" bIns="91425" anchor="t" anchorCtr="0">
            <a:normAutofit lnSpcReduction="20000"/>
          </a:bodyPr>
          <a:lstStyle/>
          <a:p>
            <a:pPr marL="0" marR="0" lvl="0" indent="0" algn="l" rtl="0">
              <a:lnSpc>
                <a:spcPct val="100000"/>
              </a:lnSpc>
              <a:spcBef>
                <a:spcPts val="0"/>
              </a:spcBef>
              <a:spcAft>
                <a:spcPts val="0"/>
              </a:spcAft>
              <a:buClr>
                <a:srgbClr val="000000"/>
              </a:buClr>
              <a:buSzPts val="2600"/>
              <a:buFont typeface="Arial"/>
              <a:buNone/>
            </a:pPr>
            <a:r>
              <a:rPr lang="en" sz="2600" b="1" i="0" u="none" strike="noStrike" cap="none">
                <a:solidFill>
                  <a:srgbClr val="1A1A1A"/>
                </a:solidFill>
                <a:latin typeface="Raleway"/>
                <a:ea typeface="Raleway"/>
                <a:cs typeface="Raleway"/>
                <a:sym typeface="Raleway"/>
              </a:rPr>
              <a:t>Methodology</a:t>
            </a:r>
            <a:endParaRPr sz="2600" b="1" i="0" u="none" strike="noStrike" cap="none">
              <a:solidFill>
                <a:srgbClr val="1A1A1A"/>
              </a:solidFill>
              <a:latin typeface="Raleway"/>
              <a:ea typeface="Raleway"/>
              <a:cs typeface="Raleway"/>
              <a:sym typeface="Raleway"/>
            </a:endParaRPr>
          </a:p>
        </p:txBody>
      </p:sp>
      <p:sp>
        <p:nvSpPr>
          <p:cNvPr id="155" name="Google Shape;155;gf7847bf610_0_50"/>
          <p:cNvSpPr txBox="1"/>
          <p:nvPr/>
        </p:nvSpPr>
        <p:spPr>
          <a:xfrm>
            <a:off x="1005525" y="1288663"/>
            <a:ext cx="3326700" cy="153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1A1A1A"/>
                </a:solidFill>
                <a:latin typeface="Lato"/>
                <a:ea typeface="Lato"/>
                <a:cs typeface="Lato"/>
                <a:sym typeface="Lato"/>
              </a:rPr>
              <a:t>Understand the structure of the data:</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What financial data is available over which years</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How hurricane data is presented</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Features to join the financial data with hurricane data</a:t>
            </a:r>
            <a:endParaRPr sz="1100" b="0" i="0" u="none" strike="noStrike" cap="none">
              <a:solidFill>
                <a:srgbClr val="1A1A1A"/>
              </a:solidFill>
              <a:latin typeface="Lato"/>
              <a:ea typeface="Lato"/>
              <a:cs typeface="Lato"/>
              <a:sym typeface="Lato"/>
            </a:endParaRPr>
          </a:p>
          <a:p>
            <a:pPr marL="457200" marR="0" lvl="0" indent="-298450" algn="l" rtl="0">
              <a:lnSpc>
                <a:spcPct val="100000"/>
              </a:lnSpc>
              <a:spcBef>
                <a:spcPts val="0"/>
              </a:spcBef>
              <a:spcAft>
                <a:spcPts val="0"/>
              </a:spcAft>
              <a:buClr>
                <a:srgbClr val="1A1A1A"/>
              </a:buClr>
              <a:buSzPts val="1100"/>
              <a:buFont typeface="Lato"/>
              <a:buChar char="-"/>
            </a:pPr>
            <a:r>
              <a:rPr lang="en" sz="1100" b="0" i="0" u="none" strike="noStrike" cap="none">
                <a:solidFill>
                  <a:srgbClr val="1A1A1A"/>
                </a:solidFill>
                <a:latin typeface="Lato"/>
                <a:ea typeface="Lato"/>
                <a:cs typeface="Lato"/>
                <a:sym typeface="Lato"/>
              </a:rPr>
              <a:t>Specific attention to geolocation ( longitude and latitude of hurricane or property)</a:t>
            </a:r>
            <a:endParaRPr sz="1400" b="0" i="0" u="none" strike="noStrike" cap="none">
              <a:solidFill>
                <a:srgbClr val="000000"/>
              </a:solidFill>
              <a:latin typeface="Lato"/>
              <a:ea typeface="Lato"/>
              <a:cs typeface="Lato"/>
              <a:sym typeface="Lato"/>
            </a:endParaRPr>
          </a:p>
        </p:txBody>
      </p:sp>
      <p:sp>
        <p:nvSpPr>
          <p:cNvPr id="156" name="Google Shape;156;gf7847bf610_0_50"/>
          <p:cNvSpPr/>
          <p:nvPr/>
        </p:nvSpPr>
        <p:spPr>
          <a:xfrm>
            <a:off x="481724" y="1262875"/>
            <a:ext cx="523800" cy="535200"/>
          </a:xfrm>
          <a:prstGeom prst="ellipse">
            <a:avLst/>
          </a:prstGeom>
          <a:solidFill>
            <a:schemeClr val="accent5"/>
          </a:solidFill>
          <a:ln w="50800" cap="flat" cmpd="sng">
            <a:solidFill>
              <a:srgbClr val="E9EDE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lnSpc>
                <a:spcPct val="90000"/>
              </a:lnSpc>
              <a:spcBef>
                <a:spcPts val="300"/>
              </a:spcBef>
              <a:spcAft>
                <a:spcPts val="0"/>
              </a:spcAft>
              <a:buClr>
                <a:srgbClr val="000000"/>
              </a:buClr>
              <a:buSzPts val="1400"/>
              <a:buFont typeface="Arial"/>
              <a:buNone/>
            </a:pPr>
            <a:r>
              <a:rPr lang="en" sz="1400" b="1" i="1" u="none" strike="noStrike" cap="none">
                <a:solidFill>
                  <a:srgbClr val="FFFFFF"/>
                </a:solidFill>
                <a:latin typeface="Arial"/>
                <a:ea typeface="Arial"/>
                <a:cs typeface="Arial"/>
                <a:sym typeface="Arial"/>
              </a:rPr>
              <a:t>1</a:t>
            </a:r>
            <a:endParaRPr sz="1400" b="1" i="1" u="none" strike="noStrike" cap="none">
              <a:solidFill>
                <a:srgbClr val="FFFFFF"/>
              </a:solidFill>
              <a:latin typeface="Arial"/>
              <a:ea typeface="Arial"/>
              <a:cs typeface="Arial"/>
              <a:sym typeface="Arial"/>
            </a:endParaRPr>
          </a:p>
        </p:txBody>
      </p:sp>
      <p:sp>
        <p:nvSpPr>
          <p:cNvPr id="157" name="Google Shape;157;gf7847bf610_0_50"/>
          <p:cNvSpPr/>
          <p:nvPr/>
        </p:nvSpPr>
        <p:spPr>
          <a:xfrm>
            <a:off x="4688499" y="1226575"/>
            <a:ext cx="523800" cy="535200"/>
          </a:xfrm>
          <a:prstGeom prst="ellipse">
            <a:avLst/>
          </a:prstGeom>
          <a:solidFill>
            <a:schemeClr val="accent5"/>
          </a:solidFill>
          <a:ln w="50800" cap="flat" cmpd="sng">
            <a:solidFill>
              <a:srgbClr val="E9EDE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lnSpc>
                <a:spcPct val="90000"/>
              </a:lnSpc>
              <a:spcBef>
                <a:spcPts val="300"/>
              </a:spcBef>
              <a:spcAft>
                <a:spcPts val="0"/>
              </a:spcAft>
              <a:buClr>
                <a:srgbClr val="000000"/>
              </a:buClr>
              <a:buSzPts val="1400"/>
              <a:buFont typeface="Arial"/>
              <a:buNone/>
            </a:pPr>
            <a:r>
              <a:rPr lang="en" sz="1400" b="1" i="1" u="none" strike="noStrike" cap="none">
                <a:solidFill>
                  <a:srgbClr val="FFFFFF"/>
                </a:solidFill>
                <a:latin typeface="Arial"/>
                <a:ea typeface="Arial"/>
                <a:cs typeface="Arial"/>
                <a:sym typeface="Arial"/>
              </a:rPr>
              <a:t>2</a:t>
            </a:r>
            <a:endParaRPr sz="1400" b="1" i="1" u="none" strike="noStrike" cap="none">
              <a:solidFill>
                <a:srgbClr val="FFFFFF"/>
              </a:solidFill>
              <a:latin typeface="Arial"/>
              <a:ea typeface="Arial"/>
              <a:cs typeface="Arial"/>
              <a:sym typeface="Arial"/>
            </a:endParaRPr>
          </a:p>
        </p:txBody>
      </p:sp>
      <p:sp>
        <p:nvSpPr>
          <p:cNvPr id="158" name="Google Shape;158;gf7847bf610_0_50"/>
          <p:cNvSpPr/>
          <p:nvPr/>
        </p:nvSpPr>
        <p:spPr>
          <a:xfrm>
            <a:off x="481724" y="3056375"/>
            <a:ext cx="523800" cy="535200"/>
          </a:xfrm>
          <a:prstGeom prst="ellipse">
            <a:avLst/>
          </a:prstGeom>
          <a:solidFill>
            <a:schemeClr val="accent5"/>
          </a:solidFill>
          <a:ln w="50800" cap="flat" cmpd="sng">
            <a:solidFill>
              <a:srgbClr val="E9EDE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lnSpc>
                <a:spcPct val="90000"/>
              </a:lnSpc>
              <a:spcBef>
                <a:spcPts val="300"/>
              </a:spcBef>
              <a:spcAft>
                <a:spcPts val="0"/>
              </a:spcAft>
              <a:buClr>
                <a:srgbClr val="000000"/>
              </a:buClr>
              <a:buSzPts val="1400"/>
              <a:buFont typeface="Arial"/>
              <a:buNone/>
            </a:pPr>
            <a:r>
              <a:rPr lang="en" sz="1400" b="1" i="1" u="none" strike="noStrike" cap="none">
                <a:solidFill>
                  <a:srgbClr val="FFFFFF"/>
                </a:solidFill>
                <a:latin typeface="Arial"/>
                <a:ea typeface="Arial"/>
                <a:cs typeface="Arial"/>
                <a:sym typeface="Arial"/>
              </a:rPr>
              <a:t>3</a:t>
            </a:r>
            <a:endParaRPr sz="1400" b="1" i="1" u="none" strike="noStrike" cap="none">
              <a:solidFill>
                <a:srgbClr val="FFFFFF"/>
              </a:solidFill>
              <a:latin typeface="Arial"/>
              <a:ea typeface="Arial"/>
              <a:cs typeface="Arial"/>
              <a:sym typeface="Arial"/>
            </a:endParaRPr>
          </a:p>
        </p:txBody>
      </p:sp>
      <p:sp>
        <p:nvSpPr>
          <p:cNvPr id="159" name="Google Shape;159;gf7847bf610_0_50"/>
          <p:cNvSpPr/>
          <p:nvPr/>
        </p:nvSpPr>
        <p:spPr>
          <a:xfrm>
            <a:off x="4688499" y="3059275"/>
            <a:ext cx="523800" cy="535200"/>
          </a:xfrm>
          <a:prstGeom prst="ellipse">
            <a:avLst/>
          </a:prstGeom>
          <a:solidFill>
            <a:schemeClr val="accent5"/>
          </a:solidFill>
          <a:ln w="50800" cap="flat" cmpd="sng">
            <a:solidFill>
              <a:srgbClr val="E9EDEE"/>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lnSpc>
                <a:spcPct val="90000"/>
              </a:lnSpc>
              <a:spcBef>
                <a:spcPts val="300"/>
              </a:spcBef>
              <a:spcAft>
                <a:spcPts val="0"/>
              </a:spcAft>
              <a:buClr>
                <a:srgbClr val="000000"/>
              </a:buClr>
              <a:buSzPts val="1400"/>
              <a:buFont typeface="Arial"/>
              <a:buNone/>
            </a:pPr>
            <a:r>
              <a:rPr lang="en" sz="1400" b="1" i="1" u="none" strike="noStrike" cap="none">
                <a:solidFill>
                  <a:srgbClr val="FFFFFF"/>
                </a:solidFill>
                <a:latin typeface="Arial"/>
                <a:ea typeface="Arial"/>
                <a:cs typeface="Arial"/>
                <a:sym typeface="Arial"/>
              </a:rPr>
              <a:t>4</a:t>
            </a:r>
            <a:endParaRPr sz="1400" b="1" i="1" u="none" strike="noStrike" cap="non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f7847bf610_0_149"/>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 Hurricanes</a:t>
            </a:r>
            <a:endParaRPr/>
          </a:p>
        </p:txBody>
      </p:sp>
      <p:sp>
        <p:nvSpPr>
          <p:cNvPr id="165" name="Google Shape;165;gf7847bf610_0_149"/>
          <p:cNvSpPr txBox="1">
            <a:spLocks noGrp="1"/>
          </p:cNvSpPr>
          <p:nvPr>
            <p:ph type="body" idx="1"/>
          </p:nvPr>
        </p:nvSpPr>
        <p:spPr>
          <a:xfrm>
            <a:off x="4623025" y="1819950"/>
            <a:ext cx="3774300" cy="25983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Hurricane data from 1978-2017</a:t>
            </a:r>
            <a:endParaRPr/>
          </a:p>
          <a:p>
            <a:pPr marL="457200" lvl="0" indent="-311150" algn="l" rtl="0">
              <a:lnSpc>
                <a:spcPct val="115000"/>
              </a:lnSpc>
              <a:spcBef>
                <a:spcPts val="0"/>
              </a:spcBef>
              <a:spcAft>
                <a:spcPts val="0"/>
              </a:spcAft>
              <a:buSzPts val="1300"/>
              <a:buChar char="●"/>
            </a:pPr>
            <a:r>
              <a:rPr lang="en"/>
              <a:t>Addresses inconsistencies in measuring techniques present in other datasets</a:t>
            </a:r>
            <a:endParaRPr/>
          </a:p>
          <a:p>
            <a:pPr marL="457200" lvl="0" indent="-311150" algn="l" rtl="0">
              <a:lnSpc>
                <a:spcPct val="115000"/>
              </a:lnSpc>
              <a:spcBef>
                <a:spcPts val="0"/>
              </a:spcBef>
              <a:spcAft>
                <a:spcPts val="0"/>
              </a:spcAft>
              <a:buSzPts val="1300"/>
              <a:buChar char="●"/>
            </a:pPr>
            <a:r>
              <a:rPr lang="en"/>
              <a:t>Created by applying the </a:t>
            </a:r>
            <a:r>
              <a:rPr lang="en">
                <a:highlight>
                  <a:srgbClr val="FFFFFF"/>
                </a:highlight>
              </a:rPr>
              <a:t>advanced Dvorak Technique</a:t>
            </a:r>
            <a:r>
              <a:rPr lang="en" sz="1150">
                <a:solidFill>
                  <a:srgbClr val="333333"/>
                </a:solidFill>
                <a:highlight>
                  <a:srgbClr val="FFFFFF"/>
                </a:highlight>
                <a:latin typeface="Arial"/>
                <a:ea typeface="Arial"/>
                <a:cs typeface="Arial"/>
                <a:sym typeface="Arial"/>
              </a:rPr>
              <a:t> </a:t>
            </a:r>
            <a:r>
              <a:rPr lang="en"/>
              <a:t>to a globally homogenized record of geostationary satellite imagery</a:t>
            </a:r>
            <a:endParaRPr/>
          </a:p>
          <a:p>
            <a:pPr marL="457200" lvl="0" indent="-311150" algn="l" rtl="0">
              <a:lnSpc>
                <a:spcPct val="115000"/>
              </a:lnSpc>
              <a:spcBef>
                <a:spcPts val="0"/>
              </a:spcBef>
              <a:spcAft>
                <a:spcPts val="0"/>
              </a:spcAft>
              <a:buSzPts val="1300"/>
              <a:buChar char="●"/>
            </a:pPr>
            <a:r>
              <a:rPr lang="en" b="1"/>
              <a:t>Lacks indication of whether or not storms made landfall at all</a:t>
            </a:r>
            <a:endParaRPr b="1"/>
          </a:p>
          <a:p>
            <a:pPr marL="457200" lvl="0" indent="-311150" algn="l" rtl="0">
              <a:lnSpc>
                <a:spcPct val="115000"/>
              </a:lnSpc>
              <a:spcBef>
                <a:spcPts val="0"/>
              </a:spcBef>
              <a:spcAft>
                <a:spcPts val="0"/>
              </a:spcAft>
              <a:buSzPts val="1300"/>
              <a:buChar char="●"/>
            </a:pPr>
            <a:r>
              <a:rPr lang="en"/>
              <a:t>Most useful data attribute will be wind speed</a:t>
            </a:r>
            <a:endParaRPr/>
          </a:p>
        </p:txBody>
      </p:sp>
      <p:sp>
        <p:nvSpPr>
          <p:cNvPr id="166" name="Google Shape;166;gf7847bf610_0_149"/>
          <p:cNvSpPr/>
          <p:nvPr/>
        </p:nvSpPr>
        <p:spPr>
          <a:xfrm>
            <a:off x="4602625" y="1398800"/>
            <a:ext cx="37743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ADT-HURSAT Data</a:t>
            </a:r>
            <a:r>
              <a:rPr lang="en" sz="1600" b="0" i="0" u="none" strike="noStrike" cap="none" baseline="30000">
                <a:solidFill>
                  <a:schemeClr val="lt1"/>
                </a:solidFill>
                <a:latin typeface="Lato"/>
                <a:ea typeface="Lato"/>
                <a:cs typeface="Lato"/>
                <a:sym typeface="Lato"/>
              </a:rPr>
              <a:t>2</a:t>
            </a:r>
            <a:endParaRPr sz="1600" b="0" i="0" u="none" strike="noStrike" cap="none" baseline="30000">
              <a:solidFill>
                <a:schemeClr val="lt1"/>
              </a:solidFill>
              <a:latin typeface="Lato"/>
              <a:ea typeface="Lato"/>
              <a:cs typeface="Lato"/>
              <a:sym typeface="Lato"/>
            </a:endParaRPr>
          </a:p>
        </p:txBody>
      </p:sp>
      <p:sp>
        <p:nvSpPr>
          <p:cNvPr id="167" name="Google Shape;167;gf7847bf610_0_149"/>
          <p:cNvSpPr txBox="1">
            <a:spLocks noGrp="1"/>
          </p:cNvSpPr>
          <p:nvPr>
            <p:ph type="body" idx="1"/>
          </p:nvPr>
        </p:nvSpPr>
        <p:spPr>
          <a:xfrm>
            <a:off x="729325" y="1819950"/>
            <a:ext cx="3774300" cy="2598300"/>
          </a:xfrm>
          <a:prstGeom prst="rect">
            <a:avLst/>
          </a:prstGeom>
          <a:noFill/>
          <a:ln>
            <a:noFill/>
          </a:ln>
        </p:spPr>
        <p:txBody>
          <a:bodyPr spcFirstLastPara="1" wrap="square" lIns="91425" tIns="91425" rIns="91425" bIns="91425" anchor="t" anchorCtr="0">
            <a:normAutofit lnSpcReduction="10000"/>
          </a:bodyPr>
          <a:lstStyle/>
          <a:p>
            <a:pPr marL="457200" lvl="0" indent="-311150" algn="l" rtl="0">
              <a:lnSpc>
                <a:spcPct val="115000"/>
              </a:lnSpc>
              <a:spcBef>
                <a:spcPts val="0"/>
              </a:spcBef>
              <a:spcAft>
                <a:spcPts val="0"/>
              </a:spcAft>
              <a:buSzPts val="1300"/>
              <a:buChar char="●"/>
            </a:pPr>
            <a:r>
              <a:rPr lang="en"/>
              <a:t>Hurricane data from 1842-2021</a:t>
            </a:r>
            <a:endParaRPr/>
          </a:p>
          <a:p>
            <a:pPr marL="457200" lvl="0" indent="-311150" algn="l" rtl="0">
              <a:lnSpc>
                <a:spcPct val="115000"/>
              </a:lnSpc>
              <a:spcBef>
                <a:spcPts val="0"/>
              </a:spcBef>
              <a:spcAft>
                <a:spcPts val="0"/>
              </a:spcAft>
              <a:buSzPts val="1300"/>
              <a:buChar char="●"/>
            </a:pPr>
            <a:r>
              <a:rPr lang="en"/>
              <a:t>Intensity (wind speed) data less reliable because does not address differences in measuring techniques across times and places</a:t>
            </a:r>
            <a:endParaRPr/>
          </a:p>
          <a:p>
            <a:pPr marL="457200" lvl="0" indent="-311150" algn="l" rtl="0">
              <a:lnSpc>
                <a:spcPct val="115000"/>
              </a:lnSpc>
              <a:spcBef>
                <a:spcPts val="0"/>
              </a:spcBef>
              <a:spcAft>
                <a:spcPts val="0"/>
              </a:spcAft>
              <a:buSzPts val="1300"/>
              <a:buChar char="●"/>
            </a:pPr>
            <a:r>
              <a:rPr lang="en" b="1"/>
              <a:t>Includes indicators of which storms hit the US</a:t>
            </a:r>
            <a:endParaRPr b="1"/>
          </a:p>
          <a:p>
            <a:pPr marL="457200" lvl="0" indent="-311150" algn="l" rtl="0">
              <a:lnSpc>
                <a:spcPct val="115000"/>
              </a:lnSpc>
              <a:spcBef>
                <a:spcPts val="0"/>
              </a:spcBef>
              <a:spcAft>
                <a:spcPts val="0"/>
              </a:spcAft>
              <a:buSzPts val="1300"/>
              <a:buChar char="●"/>
            </a:pPr>
            <a:r>
              <a:rPr lang="en"/>
              <a:t>Most useful data attribute will be the landfall information</a:t>
            </a:r>
            <a:endParaRPr/>
          </a:p>
          <a:p>
            <a:pPr marL="0" lvl="0" indent="0" algn="l" rtl="0">
              <a:lnSpc>
                <a:spcPct val="115000"/>
              </a:lnSpc>
              <a:spcBef>
                <a:spcPts val="0"/>
              </a:spcBef>
              <a:spcAft>
                <a:spcPts val="0"/>
              </a:spcAft>
              <a:buSzPts val="1300"/>
              <a:buNone/>
            </a:pPr>
            <a:endParaRPr/>
          </a:p>
          <a:p>
            <a:pPr marL="457200" lvl="0" indent="0" algn="l" rtl="0">
              <a:lnSpc>
                <a:spcPct val="115000"/>
              </a:lnSpc>
              <a:spcBef>
                <a:spcPts val="0"/>
              </a:spcBef>
              <a:spcAft>
                <a:spcPts val="0"/>
              </a:spcAft>
              <a:buSzPts val="1300"/>
              <a:buNone/>
            </a:pPr>
            <a:endParaRPr/>
          </a:p>
        </p:txBody>
      </p:sp>
      <p:sp>
        <p:nvSpPr>
          <p:cNvPr id="168" name="Google Shape;168;gf7847bf610_0_149"/>
          <p:cNvSpPr/>
          <p:nvPr/>
        </p:nvSpPr>
        <p:spPr>
          <a:xfrm>
            <a:off x="708925" y="1398800"/>
            <a:ext cx="37743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IBTrACS data of North Atlantic Area</a:t>
            </a:r>
            <a:r>
              <a:rPr lang="en" sz="1600" b="0" i="0" u="none" strike="noStrike" cap="none" baseline="30000">
                <a:solidFill>
                  <a:schemeClr val="lt1"/>
                </a:solidFill>
                <a:latin typeface="Lato"/>
                <a:ea typeface="Lato"/>
                <a:cs typeface="Lato"/>
                <a:sym typeface="Lato"/>
              </a:rPr>
              <a:t>1</a:t>
            </a:r>
            <a:endParaRPr sz="1600" b="0" i="0" u="none" strike="noStrike" cap="none" baseline="30000">
              <a:solidFill>
                <a:schemeClr val="lt1"/>
              </a:solidFill>
              <a:latin typeface="Lato"/>
              <a:ea typeface="Lato"/>
              <a:cs typeface="Lato"/>
              <a:sym typeface="Lato"/>
            </a:endParaRPr>
          </a:p>
        </p:txBody>
      </p:sp>
      <p:sp>
        <p:nvSpPr>
          <p:cNvPr id="169" name="Google Shape;169;gf7847bf610_0_149"/>
          <p:cNvSpPr txBox="1"/>
          <p:nvPr/>
        </p:nvSpPr>
        <p:spPr>
          <a:xfrm>
            <a:off x="0" y="4543200"/>
            <a:ext cx="91440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Source: </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1. National Oceanic and Atmospheric Administration (https://www.ncdc.noaa.gov/ibtracs/index.php?name=ib-v4-access) </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2. Proceedings of the National Academy of Sciences of the United States (https://www.pnas.org/content/suppl/2020/05/12/1920849117.DCSupplemental)</a:t>
            </a:r>
            <a:endParaRPr sz="900" b="0" i="0" u="none" strike="noStrike" cap="none">
              <a:solidFill>
                <a:srgbClr val="000000"/>
              </a:solidFill>
              <a:latin typeface="Lato"/>
              <a:ea typeface="Lato"/>
              <a:cs typeface="Lato"/>
              <a:sym typeface="Lato"/>
            </a:endParaRPr>
          </a:p>
        </p:txBody>
      </p:sp>
      <p:sp>
        <p:nvSpPr>
          <p:cNvPr id="170" name="Google Shape;170;gf7847bf610_0_149"/>
          <p:cNvSpPr txBox="1"/>
          <p:nvPr/>
        </p:nvSpPr>
        <p:spPr>
          <a:xfrm>
            <a:off x="5125825" y="4348700"/>
            <a:ext cx="272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Lato"/>
                <a:ea typeface="Lato"/>
                <a:cs typeface="Lato"/>
                <a:sym typeface="Lato"/>
              </a:rPr>
              <a:t>More Reliable Wind Speed Data</a:t>
            </a:r>
            <a:endParaRPr sz="1400" b="1" i="0" u="none" strike="noStrike" cap="none">
              <a:solidFill>
                <a:schemeClr val="accent3"/>
              </a:solidFill>
              <a:latin typeface="Lato"/>
              <a:ea typeface="Lato"/>
              <a:cs typeface="Lato"/>
              <a:sym typeface="Lato"/>
            </a:endParaRPr>
          </a:p>
        </p:txBody>
      </p:sp>
      <p:sp>
        <p:nvSpPr>
          <p:cNvPr id="171" name="Google Shape;171;gf7847bf610_0_149"/>
          <p:cNvSpPr txBox="1"/>
          <p:nvPr/>
        </p:nvSpPr>
        <p:spPr>
          <a:xfrm>
            <a:off x="1406000" y="4348700"/>
            <a:ext cx="329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Lato"/>
                <a:ea typeface="Lato"/>
                <a:cs typeface="Lato"/>
                <a:sym typeface="Lato"/>
              </a:rPr>
              <a:t>Indicator of Landfall Information</a:t>
            </a:r>
            <a:endParaRPr sz="1400" b="1" i="0" u="none" strike="noStrike" cap="none">
              <a:solidFill>
                <a:schemeClr val="accent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00e3f28e30_0_102"/>
          <p:cNvSpPr txBox="1">
            <a:spLocks noGrp="1"/>
          </p:cNvSpPr>
          <p:nvPr>
            <p:ph type="title"/>
          </p:nvPr>
        </p:nvSpPr>
        <p:spPr>
          <a:xfrm>
            <a:off x="708925" y="52947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Initial Data Cleaning - Hurricanes</a:t>
            </a:r>
            <a:endParaRPr/>
          </a:p>
        </p:txBody>
      </p:sp>
      <p:sp>
        <p:nvSpPr>
          <p:cNvPr id="177" name="Google Shape;177;g100e3f28e30_0_102"/>
          <p:cNvSpPr txBox="1">
            <a:spLocks noGrp="1"/>
          </p:cNvSpPr>
          <p:nvPr>
            <p:ph type="body" idx="1"/>
          </p:nvPr>
        </p:nvSpPr>
        <p:spPr>
          <a:xfrm>
            <a:off x="313450" y="1774700"/>
            <a:ext cx="5707200" cy="1822500"/>
          </a:xfrm>
          <a:prstGeom prst="rect">
            <a:avLst/>
          </a:prstGeom>
          <a:noFill/>
          <a:ln>
            <a:noFill/>
          </a:ln>
        </p:spPr>
        <p:txBody>
          <a:bodyPr spcFirstLastPara="1" wrap="square" lIns="91425" tIns="91425" rIns="91425" bIns="91425" anchor="t" anchorCtr="0">
            <a:normAutofit lnSpcReduction="20000"/>
          </a:bodyPr>
          <a:lstStyle/>
          <a:p>
            <a:pPr marL="457200" lvl="0" indent="-311150" algn="l" rtl="0">
              <a:lnSpc>
                <a:spcPct val="115000"/>
              </a:lnSpc>
              <a:spcBef>
                <a:spcPts val="0"/>
              </a:spcBef>
              <a:spcAft>
                <a:spcPts val="0"/>
              </a:spcAft>
              <a:buSzPts val="1300"/>
              <a:buChar char="●"/>
            </a:pPr>
            <a:r>
              <a:rPr lang="en"/>
              <a:t>Recall, the only attribute we want to use from ADT-HURSAT</a:t>
            </a:r>
            <a:r>
              <a:rPr lang="en" sz="1600" baseline="30000"/>
              <a:t>1</a:t>
            </a:r>
            <a:r>
              <a:rPr lang="en"/>
              <a:t> data in our final model is wind speed</a:t>
            </a:r>
            <a:endParaRPr/>
          </a:p>
          <a:p>
            <a:pPr marL="457200" lvl="0" indent="-311150" algn="l" rtl="0">
              <a:lnSpc>
                <a:spcPct val="115000"/>
              </a:lnSpc>
              <a:spcBef>
                <a:spcPts val="0"/>
              </a:spcBef>
              <a:spcAft>
                <a:spcPts val="0"/>
              </a:spcAft>
              <a:buSzPts val="1300"/>
              <a:buChar char="●"/>
            </a:pPr>
            <a:r>
              <a:rPr lang="en"/>
              <a:t>First, we </a:t>
            </a:r>
            <a:r>
              <a:rPr lang="en" b="1">
                <a:solidFill>
                  <a:schemeClr val="accent3"/>
                </a:solidFill>
              </a:rPr>
              <a:t>filter</a:t>
            </a:r>
            <a:r>
              <a:rPr lang="en" b="1"/>
              <a:t> </a:t>
            </a:r>
            <a:r>
              <a:rPr lang="en"/>
              <a:t>our IBTrACS dataset to include only hurricanes that made landfall </a:t>
            </a:r>
            <a:endParaRPr/>
          </a:p>
          <a:p>
            <a:pPr marL="457200" lvl="0" indent="-311150" algn="l" rtl="0">
              <a:lnSpc>
                <a:spcPct val="115000"/>
              </a:lnSpc>
              <a:spcBef>
                <a:spcPts val="0"/>
              </a:spcBef>
              <a:spcAft>
                <a:spcPts val="0"/>
              </a:spcAft>
              <a:buSzPts val="1300"/>
              <a:buChar char="●"/>
            </a:pPr>
            <a:r>
              <a:rPr lang="en"/>
              <a:t>Next, we </a:t>
            </a:r>
            <a:r>
              <a:rPr lang="en" b="1">
                <a:solidFill>
                  <a:schemeClr val="accent3"/>
                </a:solidFill>
              </a:rPr>
              <a:t>merge</a:t>
            </a:r>
            <a:r>
              <a:rPr lang="en"/>
              <a:t> two datasets by storm_id to have storm surface wind speed from ADT-HURSAT data for hurricanes that have landfalls </a:t>
            </a:r>
            <a:endParaRPr/>
          </a:p>
          <a:p>
            <a:pPr marL="457200" lvl="0" indent="-311150" algn="l" rtl="0">
              <a:lnSpc>
                <a:spcPct val="115000"/>
              </a:lnSpc>
              <a:spcBef>
                <a:spcPts val="0"/>
              </a:spcBef>
              <a:spcAft>
                <a:spcPts val="0"/>
              </a:spcAft>
              <a:buSzPts val="1300"/>
              <a:buChar char="●"/>
            </a:pPr>
            <a:r>
              <a:rPr lang="en"/>
              <a:t>Lastly, our dataset contains the wind speed data from ADT-HURSAT dataset before 2017, and from IBTrACS dataset for 2017-2020</a:t>
            </a:r>
            <a:endParaRPr/>
          </a:p>
        </p:txBody>
      </p:sp>
      <p:sp>
        <p:nvSpPr>
          <p:cNvPr id="178" name="Google Shape;178;g100e3f28e30_0_102"/>
          <p:cNvSpPr/>
          <p:nvPr/>
        </p:nvSpPr>
        <p:spPr>
          <a:xfrm>
            <a:off x="313525" y="1353550"/>
            <a:ext cx="5707200" cy="421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Data Cleaning Methods</a:t>
            </a:r>
            <a:endParaRPr sz="1600" b="0" i="0" u="none" strike="noStrike" cap="none" baseline="30000">
              <a:solidFill>
                <a:schemeClr val="lt1"/>
              </a:solidFill>
              <a:latin typeface="Lato"/>
              <a:ea typeface="Lato"/>
              <a:cs typeface="Lato"/>
              <a:sym typeface="Lato"/>
            </a:endParaRPr>
          </a:p>
        </p:txBody>
      </p:sp>
      <p:sp>
        <p:nvSpPr>
          <p:cNvPr id="179" name="Google Shape;179;g100e3f28e30_0_102"/>
          <p:cNvSpPr txBox="1"/>
          <p:nvPr/>
        </p:nvSpPr>
        <p:spPr>
          <a:xfrm>
            <a:off x="0" y="4626750"/>
            <a:ext cx="91440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Source: </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1. Proceedings of the National Academy of Sciences of the United States (https://www.pnas.org/content/suppl/2020/05/12/1920849117.DCSupplemental)</a:t>
            </a:r>
            <a:endParaRPr sz="9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Lato"/>
                <a:ea typeface="Lato"/>
                <a:cs typeface="Lato"/>
                <a:sym typeface="Lato"/>
              </a:rPr>
              <a:t>2. National Oceanic and Atmospheric Administration (https://www.ncdc.noaa.gov/ibtracs/index.php?name=ib-v4-access) </a:t>
            </a:r>
            <a:endParaRPr sz="900" b="0" i="0" u="none" strike="noStrike" cap="none">
              <a:solidFill>
                <a:srgbClr val="000000"/>
              </a:solidFill>
              <a:latin typeface="Lato"/>
              <a:ea typeface="Lato"/>
              <a:cs typeface="Lato"/>
              <a:sym typeface="Lato"/>
            </a:endParaRPr>
          </a:p>
        </p:txBody>
      </p:sp>
      <p:sp>
        <p:nvSpPr>
          <p:cNvPr id="180" name="Google Shape;180;g100e3f28e30_0_102"/>
          <p:cNvSpPr/>
          <p:nvPr/>
        </p:nvSpPr>
        <p:spPr>
          <a:xfrm>
            <a:off x="6195325" y="1353550"/>
            <a:ext cx="2599500" cy="19548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After cleaning, here’s the shape of our hurricane dataset</a:t>
            </a:r>
            <a:endParaRPr sz="1600" b="0" i="0" u="none" strike="noStrike" cap="none" baseline="30000">
              <a:solidFill>
                <a:schemeClr val="lt1"/>
              </a:solidFill>
              <a:latin typeface="Lato"/>
              <a:ea typeface="Lato"/>
              <a:cs typeface="Lato"/>
              <a:sym typeface="Lato"/>
            </a:endParaRPr>
          </a:p>
        </p:txBody>
      </p:sp>
      <p:pic>
        <p:nvPicPr>
          <p:cNvPr id="181" name="Google Shape;181;g100e3f28e30_0_102"/>
          <p:cNvPicPr preferRelativeResize="0"/>
          <p:nvPr/>
        </p:nvPicPr>
        <p:blipFill rotWithShape="1">
          <a:blip r:embed="rId3">
            <a:alphaModFix/>
          </a:blip>
          <a:srcRect/>
          <a:stretch/>
        </p:blipFill>
        <p:spPr>
          <a:xfrm>
            <a:off x="6568306" y="2299975"/>
            <a:ext cx="1853543" cy="769600"/>
          </a:xfrm>
          <a:prstGeom prst="rect">
            <a:avLst/>
          </a:prstGeom>
          <a:noFill/>
          <a:ln>
            <a:noFill/>
          </a:ln>
        </p:spPr>
      </p:pic>
      <p:sp>
        <p:nvSpPr>
          <p:cNvPr id="182" name="Google Shape;182;g100e3f28e30_0_102"/>
          <p:cNvSpPr/>
          <p:nvPr/>
        </p:nvSpPr>
        <p:spPr>
          <a:xfrm>
            <a:off x="523975" y="3597225"/>
            <a:ext cx="8147400" cy="11286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Lato"/>
                <a:ea typeface="Lato"/>
                <a:cs typeface="Lato"/>
                <a:sym typeface="Lato"/>
              </a:rPr>
              <a:t>Here’s an example of what it looks like</a:t>
            </a:r>
            <a:endParaRPr sz="1600" b="0" i="0" u="none" strike="noStrike" cap="none" baseline="30000">
              <a:solidFill>
                <a:schemeClr val="lt1"/>
              </a:solidFill>
              <a:latin typeface="Lato"/>
              <a:ea typeface="Lato"/>
              <a:cs typeface="Lato"/>
              <a:sym typeface="Lato"/>
            </a:endParaRPr>
          </a:p>
        </p:txBody>
      </p:sp>
      <p:pic>
        <p:nvPicPr>
          <p:cNvPr id="183" name="Google Shape;183;g100e3f28e30_0_102"/>
          <p:cNvPicPr preferRelativeResize="0"/>
          <p:nvPr/>
        </p:nvPicPr>
        <p:blipFill rotWithShape="1">
          <a:blip r:embed="rId4">
            <a:alphaModFix/>
          </a:blip>
          <a:srcRect/>
          <a:stretch/>
        </p:blipFill>
        <p:spPr>
          <a:xfrm>
            <a:off x="968338" y="3951050"/>
            <a:ext cx="7207327" cy="67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fbabfabfdc_0_35"/>
          <p:cNvPicPr preferRelativeResize="0"/>
          <p:nvPr/>
        </p:nvPicPr>
        <p:blipFill rotWithShape="1">
          <a:blip r:embed="rId3">
            <a:alphaModFix/>
          </a:blip>
          <a:srcRect/>
          <a:stretch/>
        </p:blipFill>
        <p:spPr>
          <a:xfrm>
            <a:off x="4653725" y="1136600"/>
            <a:ext cx="4490275" cy="3903551"/>
          </a:xfrm>
          <a:prstGeom prst="rect">
            <a:avLst/>
          </a:prstGeom>
          <a:noFill/>
          <a:ln>
            <a:noFill/>
          </a:ln>
        </p:spPr>
      </p:pic>
      <p:pic>
        <p:nvPicPr>
          <p:cNvPr id="189" name="Google Shape;189;gfbabfabfdc_0_35"/>
          <p:cNvPicPr preferRelativeResize="0"/>
          <p:nvPr/>
        </p:nvPicPr>
        <p:blipFill rotWithShape="1">
          <a:blip r:embed="rId4">
            <a:alphaModFix/>
          </a:blip>
          <a:srcRect/>
          <a:stretch/>
        </p:blipFill>
        <p:spPr>
          <a:xfrm>
            <a:off x="184200" y="1184675"/>
            <a:ext cx="4490273" cy="3728276"/>
          </a:xfrm>
          <a:prstGeom prst="rect">
            <a:avLst/>
          </a:prstGeom>
          <a:noFill/>
          <a:ln>
            <a:noFill/>
          </a:ln>
        </p:spPr>
      </p:pic>
      <p:sp>
        <p:nvSpPr>
          <p:cNvPr id="190" name="Google Shape;190;gfbabfabfdc_0_35"/>
          <p:cNvSpPr txBox="1">
            <a:spLocks noGrp="1"/>
          </p:cNvSpPr>
          <p:nvPr>
            <p:ph type="title"/>
          </p:nvPr>
        </p:nvSpPr>
        <p:spPr>
          <a:xfrm>
            <a:off x="184200" y="536325"/>
            <a:ext cx="76884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Initial Data Analysis - Hurricanes</a:t>
            </a:r>
            <a:endParaRPr/>
          </a:p>
          <a:p>
            <a:pPr marL="0" lvl="0" indent="0" algn="l" rtl="0">
              <a:lnSpc>
                <a:spcPct val="100000"/>
              </a:lnSpc>
              <a:spcBef>
                <a:spcPts val="0"/>
              </a:spcBef>
              <a:spcAft>
                <a:spcPts val="0"/>
              </a:spcAft>
              <a:buSzPct val="111111"/>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2786</Words>
  <Application>Microsoft Macintosh PowerPoint</Application>
  <PresentationFormat>On-screen Show (16:9)</PresentationFormat>
  <Paragraphs>267</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Lato</vt:lpstr>
      <vt:lpstr>Arial</vt:lpstr>
      <vt:lpstr>Raleway</vt:lpstr>
      <vt:lpstr>Streamline</vt:lpstr>
      <vt:lpstr>Financial Impact of Hurricanes on US Publicly-Traded REITs from 1995-2020</vt:lpstr>
      <vt:lpstr>Team A</vt:lpstr>
      <vt:lpstr>Background</vt:lpstr>
      <vt:lpstr>Background</vt:lpstr>
      <vt:lpstr>Research Question</vt:lpstr>
      <vt:lpstr>PowerPoint Presentation</vt:lpstr>
      <vt:lpstr>Data - Hurricanes</vt:lpstr>
      <vt:lpstr>Initial Data Cleaning - Hurricanes</vt:lpstr>
      <vt:lpstr>Initial Data Analysis - Hurricanes </vt:lpstr>
      <vt:lpstr>Initial Data Analysis - ADT-HURSAT</vt:lpstr>
      <vt:lpstr>Initial Data Analysis - IBTrACS</vt:lpstr>
      <vt:lpstr>Data - Real Estate</vt:lpstr>
      <vt:lpstr>Initial Data Cleaning - Real Estate</vt:lpstr>
      <vt:lpstr>Joining Real Estate &amp; Property Data Together</vt:lpstr>
      <vt:lpstr>Inspecting the Data - An Example of One Company</vt:lpstr>
      <vt:lpstr>Inspecting the Data - An Example of One Company</vt:lpstr>
      <vt:lpstr>Dataset after cleaning</vt:lpstr>
      <vt:lpstr>Inspecting Data - All Affected Companies </vt:lpstr>
      <vt:lpstr>Inspecting Data - Top 5 firms   </vt:lpstr>
      <vt:lpstr>Data Preparation for Regression Modeling</vt:lpstr>
      <vt:lpstr>Linear Model</vt:lpstr>
      <vt:lpstr>RandomForestRegressor</vt:lpstr>
      <vt:lpstr>Data Preparation for Classification Modeling</vt:lpstr>
      <vt:lpstr>Logistic Regression </vt:lpstr>
      <vt:lpstr>Random Forest Classifier</vt:lpstr>
      <vt:lpstr>Areas for Further Exploration</vt:lpstr>
      <vt:lpstr>Lessons Learned</vt:lpstr>
      <vt:lpstr>Questions?</vt:lpstr>
      <vt:lpstr>Appendix</vt:lpstr>
      <vt:lpstr>Inspecting the Data - Mapping Example #2</vt:lpstr>
      <vt:lpstr>Inspecting the Data - Mapping Example #3</vt:lpstr>
      <vt:lpstr>Inspecting the Data - Mapping Example #4</vt:lpstr>
      <vt:lpstr>Inspecting the Data - Mapping Example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Impact of Hurricanes on US Publicly-Traded REITs from 1995-2020</dc:title>
  <cp:lastModifiedBy>uly uly</cp:lastModifiedBy>
  <cp:revision>1</cp:revision>
  <dcterms:modified xsi:type="dcterms:W3CDTF">2022-05-16T21:10:45Z</dcterms:modified>
</cp:coreProperties>
</file>